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6C_3C1DF870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modernComment_188_64914A6C.xml" ContentType="application/vnd.ms-powerpoint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8.xml" ContentType="application/vnd.openxmlformats-officedocument.presentationml.notesSlide+xml"/>
  <Override PartName="/ppt/comments/modernComment_18E_582C5D03.xml" ContentType="application/vnd.ms-powerpoint.comments+xml"/>
  <Override PartName="/ppt/ink/ink5.xml" ContentType="application/inkml+xml"/>
  <Override PartName="/ppt/ink/ink6.xml" ContentType="application/inkml+xml"/>
  <Override PartName="/ppt/notesSlides/notesSlide4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5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52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5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5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5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5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5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58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59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60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6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62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63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64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omments/modernComment_135_6FBB4CD8.xml" ContentType="application/vnd.ms-powerpoint.comment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omments/modernComment_137_A4523BEB.xml" ContentType="application/vnd.ms-powerpoint.comments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99"/>
  </p:notesMasterIdLst>
  <p:sldIdLst>
    <p:sldId id="256" r:id="rId2"/>
    <p:sldId id="257" r:id="rId3"/>
    <p:sldId id="345" r:id="rId4"/>
    <p:sldId id="348" r:id="rId5"/>
    <p:sldId id="347" r:id="rId6"/>
    <p:sldId id="349" r:id="rId7"/>
    <p:sldId id="350" r:id="rId8"/>
    <p:sldId id="351" r:id="rId9"/>
    <p:sldId id="352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8" r:id="rId20"/>
    <p:sldId id="364" r:id="rId21"/>
    <p:sldId id="367" r:id="rId22"/>
    <p:sldId id="369" r:id="rId23"/>
    <p:sldId id="316" r:id="rId24"/>
    <p:sldId id="370" r:id="rId25"/>
    <p:sldId id="371" r:id="rId26"/>
    <p:sldId id="382" r:id="rId27"/>
    <p:sldId id="372" r:id="rId28"/>
    <p:sldId id="374" r:id="rId29"/>
    <p:sldId id="373" r:id="rId30"/>
    <p:sldId id="363" r:id="rId31"/>
    <p:sldId id="376" r:id="rId32"/>
    <p:sldId id="377" r:id="rId33"/>
    <p:sldId id="378" r:id="rId34"/>
    <p:sldId id="379" r:id="rId35"/>
    <p:sldId id="380" r:id="rId36"/>
    <p:sldId id="381" r:id="rId37"/>
    <p:sldId id="384" r:id="rId38"/>
    <p:sldId id="386" r:id="rId39"/>
    <p:sldId id="385" r:id="rId40"/>
    <p:sldId id="387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8" r:id="rId50"/>
    <p:sldId id="399" r:id="rId51"/>
    <p:sldId id="400" r:id="rId52"/>
    <p:sldId id="401" r:id="rId53"/>
    <p:sldId id="403" r:id="rId54"/>
    <p:sldId id="402" r:id="rId55"/>
    <p:sldId id="404" r:id="rId56"/>
    <p:sldId id="405" r:id="rId57"/>
    <p:sldId id="407" r:id="rId58"/>
    <p:sldId id="408" r:id="rId59"/>
    <p:sldId id="409" r:id="rId60"/>
    <p:sldId id="410" r:id="rId61"/>
    <p:sldId id="411" r:id="rId62"/>
    <p:sldId id="412" r:id="rId63"/>
    <p:sldId id="414" r:id="rId64"/>
    <p:sldId id="415" r:id="rId65"/>
    <p:sldId id="416" r:id="rId66"/>
    <p:sldId id="375" r:id="rId67"/>
    <p:sldId id="365" r:id="rId68"/>
    <p:sldId id="366" r:id="rId69"/>
    <p:sldId id="309" r:id="rId70"/>
    <p:sldId id="310" r:id="rId71"/>
    <p:sldId id="311" r:id="rId72"/>
    <p:sldId id="312" r:id="rId73"/>
    <p:sldId id="313" r:id="rId74"/>
    <p:sldId id="300" r:id="rId75"/>
    <p:sldId id="295" r:id="rId76"/>
    <p:sldId id="319" r:id="rId77"/>
    <p:sldId id="321" r:id="rId78"/>
    <p:sldId id="322" r:id="rId79"/>
    <p:sldId id="324" r:id="rId80"/>
    <p:sldId id="325" r:id="rId81"/>
    <p:sldId id="326" r:id="rId82"/>
    <p:sldId id="328" r:id="rId83"/>
    <p:sldId id="329" r:id="rId84"/>
    <p:sldId id="332" r:id="rId85"/>
    <p:sldId id="317" r:id="rId86"/>
    <p:sldId id="331" r:id="rId87"/>
    <p:sldId id="333" r:id="rId88"/>
    <p:sldId id="334" r:id="rId89"/>
    <p:sldId id="341" r:id="rId90"/>
    <p:sldId id="342" r:id="rId91"/>
    <p:sldId id="343" r:id="rId92"/>
    <p:sldId id="335" r:id="rId93"/>
    <p:sldId id="336" r:id="rId94"/>
    <p:sldId id="338" r:id="rId95"/>
    <p:sldId id="339" r:id="rId96"/>
    <p:sldId id="340" r:id="rId97"/>
    <p:sldId id="330" r:id="rId9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00"/>
      <p:bold r:id="rId101"/>
      <p:italic r:id="rId102"/>
      <p:boldItalic r:id="rId103"/>
    </p:embeddedFont>
    <p:embeddedFont>
      <p:font typeface="IBM Plex Mono" panose="020B0509050203000203" pitchFamily="49" charset="0"/>
      <p:regular r:id="rId104"/>
      <p:bold r:id="rId105"/>
      <p:italic r:id="rId106"/>
      <p:boldItalic r:id="rId107"/>
    </p:embeddedFont>
    <p:embeddedFont>
      <p:font typeface="Montserrat" panose="00000500000000000000" pitchFamily="2" charset="0"/>
      <p:regular r:id="rId108"/>
      <p:bold r:id="rId109"/>
      <p:italic r:id="rId110"/>
      <p:boldItalic r:id="rId111"/>
    </p:embeddedFont>
    <p:embeddedFont>
      <p:font typeface="Montserrat Medium" panose="00000600000000000000" pitchFamily="2" charset="0"/>
      <p:regular r:id="rId112"/>
      <p:bold r:id="rId113"/>
      <p:italic r:id="rId114"/>
      <p:bold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BA1D0A-551B-88E1-CF0C-5F4D4DE941B6}" name="Ahamed Alsed Arebi Almagi" initials="AAAA" userId="S::a.magi@almadar.ly::b4063f88-c2ef-4fa7-a005-9655cc7b10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E14468-E0CE-447D-93D5-3459AD53A542}">
  <a:tblStyle styleId="{7FE14468-E0CE-447D-93D5-3459AD53A5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4660"/>
  </p:normalViewPr>
  <p:slideViewPr>
    <p:cSldViewPr snapToGrid="0">
      <p:cViewPr>
        <p:scale>
          <a:sx n="100" d="100"/>
          <a:sy n="100" d="100"/>
        </p:scale>
        <p:origin x="1267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3.fntdata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4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5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120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7.fntdata"/></Relationships>
</file>

<file path=ppt/comments/modernComment_135_6FBB4C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D6BF9A-06BF-49BF-A811-CD6907DAAC67}" authorId="{16BA1D0A-551B-88E1-CF0C-5F4D4DE941B6}" created="2024-06-01T16:42:02.156">
    <pc:sldMkLst xmlns:pc="http://schemas.microsoft.com/office/powerpoint/2013/main/command">
      <pc:docMk/>
      <pc:sldMk cId="1874545880" sldId="309"/>
    </pc:sldMkLst>
    <p188:replyLst>
      <p188:reply id="{845D4762-8C99-47E5-9EBC-F3335C17F4A6}" authorId="{16BA1D0A-551B-88E1-CF0C-5F4D4DE941B6}" created="2024-06-01T16:48:21.312">
        <p188:txBody>
          <a:bodyPr/>
          <a:lstStyle/>
          <a:p>
            <a:r>
              <a:rPr lang="en-US"/>
              <a:t>فصل المسؤوليات 
</a:t>
            </a:r>
          </a:p>
        </p188:txBody>
      </p188:reply>
    </p188:replyLst>
    <p188:txBody>
      <a:bodyPr/>
      <a:lstStyle/>
      <a:p>
        <a:r>
          <a:rPr lang="en-US"/>
          <a:t>Divide in to blocks, Splitting, isolation,</a:t>
        </a:r>
      </a:p>
    </p188:txBody>
  </p188:cm>
</p188:cmLst>
</file>

<file path=ppt/comments/modernComment_137_A4523B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7F18B9-37E2-4938-ABA6-990D68D75076}" authorId="{16BA1D0A-551B-88E1-CF0C-5F4D4DE941B6}" created="2024-06-01T17:05:37.151">
    <pc:sldMkLst xmlns:pc="http://schemas.microsoft.com/office/powerpoint/2013/main/command">
      <pc:docMk/>
      <pc:sldMk cId="2756852715" sldId="311"/>
    </pc:sldMkLst>
    <p188:txBody>
      <a:bodyPr/>
      <a:lstStyle/>
      <a:p>
        <a:r>
          <a:rPr lang="en-US"/>
          <a:t>Dependency will point at the diction of abstraction 
</a:t>
        </a:r>
      </a:p>
    </p188:txBody>
  </p188:cm>
</p188:cmLst>
</file>

<file path=ppt/comments/modernComment_16C_3C1DF8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F304A1-1E35-462F-8ED3-1BD582ED0EE2}" authorId="{16BA1D0A-551B-88E1-CF0C-5F4D4DE941B6}" created="2024-09-06T17:01:46.3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08597104" sldId="364"/>
      <ac:spMk id="3" creationId="{868A626F-B411-FCE7-26D8-DCC3B9BE6669}"/>
    </ac:deMkLst>
    <p188:txBody>
      <a:bodyPr/>
      <a:lstStyle/>
      <a:p>
        <a:r>
          <a:rPr lang="en-US"/>
          <a:t>Log in, storing big size data, deat with 3rd parites </a:t>
        </a:r>
      </a:p>
    </p188:txBody>
  </p188:cm>
</p188:cmLst>
</file>

<file path=ppt/comments/modernComment_188_64914A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7B499E-D03E-4EFC-BD87-5C2C0BC1759A}" authorId="{16BA1D0A-551B-88E1-CF0C-5F4D4DE941B6}" created="2024-09-06T19:18:08.736">
    <pc:sldMkLst xmlns:pc="http://schemas.microsoft.com/office/powerpoint/2013/main/command">
      <pc:docMk/>
      <pc:sldMk cId="1687243372" sldId="392"/>
    </pc:sldMkLst>
    <p188:txBody>
      <a:bodyPr/>
      <a:lstStyle/>
      <a:p>
        <a:r>
          <a:rPr lang="en-US"/>
          <a:t>Load is the avalibility
</a:t>
        </a:r>
      </a:p>
    </p188:txBody>
  </p188:cm>
</p188:cmLst>
</file>

<file path=ppt/comments/modernComment_18E_582C5D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33EDCA-D87A-4B02-8A66-C112AD617E9A}" authorId="{16BA1D0A-551B-88E1-CF0C-5F4D4DE941B6}" created="2024-09-07T10:27:30.11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79302403" sldId="398"/>
      <ac:spMk id="2" creationId="{B686AACB-4646-E38B-6244-003F42A7463C}"/>
    </ac:deMkLst>
    <p188:txBody>
      <a:bodyPr/>
      <a:lstStyle/>
      <a:p>
        <a:r>
          <a:rPr lang="en-US"/>
          <a:t>Time to response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9.6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900 120 24575,'-45'-2'0,"-83"-16"0,9 1 0,-46 14 0,22 0 0,109-1 0,0-2 0,0-1 0,-39-15 0,2 2 0,18 2-1365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20:29:47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0 537 24575,'2'-8'0,"0"-1"0,0 1 0,1-1 0,0 1 0,1 0 0,-1 0 0,10-13 0,-8 11 0,52-81 0,4 2 0,103-117 0,-145 183 0,-14 17 0,-1 1 0,1 0 0,0 0 0,1 0 0,6-4 0,-12 8 0,1 1 0,0 0 0,-1-1 0,1 1 0,0-1 0,-1 1 0,1 0 0,0 0 0,0 0 0,-1-1 0,1 1 0,0 0 0,0 0 0,0 0 0,-1 0 0,1 0 0,0 0 0,0 0 0,0 1 0,-1-1 0,3 1 0,-2-1 0,-1 1 0,1 0 0,0 0 0,0 0 0,0 0 0,0 0 0,-1 0 0,1 1 0,0-1 0,-1 0 0,1 0 0,-1 0 0,0 1 0,1-1 0,-1 0 0,0 1 0,0-1 0,0 2 0,1 2 0,0 0 0,-1 1 0,0-1 0,0 0 0,-1 0 0,1 0 0,-1 0 0,0 1 0,-1-1 0,-2 7 0,-2 0 0,0-1 0,-14 21 0,15-25 0,0 3 0,0 0 0,1 1 0,0 0 0,1 0 0,0 0 0,0 0 0,-1 20 0,0-5 0,3-13 0,-1-1 0,-1-1 0,0 1 0,-1 0 0,0-1 0,0 1 0,-1-1 0,-1 0 0,0-1 0,-14 20 0,-37 36 0,-31 40 0,87-105 0,1 0 0,0 0 0,-1 0 0,1-1 0,-1 1 0,1 0 0,-1 0 0,1 0 0,-1-1 0,1 1 0,-1 0 0,0-1 0,0 1 0,1-1 0,-1 1 0,0-1 0,0 1 0,1-1 0,-1 1 0,0-1 0,0 0 0,-1 1 0,1-23 0,1 13 0,0-68 0,3-58 0,-1 117 0,0 1 0,2-1 0,0 1 0,0 0 0,12-26 0,-8 26 0,-5 8 0,1 0 0,0 0 0,1 1 0,0 0 0,6-9 0,-8 14 0,0 1 0,0-1 0,0 0 0,0 1 0,1 0 0,-1 0 0,1 0 0,-1 0 0,1 0 0,0 1 0,0 0 0,-1-1 0,1 2 0,0-1 0,7-1 0,22 1 0,1 0 0,-1 2 0,58 10 0,-44-5 0,49 0 0,-69-6 0,1-2 0,0-1 0,-1-1 0,1-1 0,41-15 0,221-63 0,-264 74 81,46-13 151,-65 20-399,0 1-1,-1 1 0,1-1 0,0 1 0,-1 0 0,1 1 1,0-1-1,-1 1 0,8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5fc6f885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5fc6f885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37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22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958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057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875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341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01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773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691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313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007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115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673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479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763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322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961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817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907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239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190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603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945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754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638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20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738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17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204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963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392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6890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9339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305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037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4725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081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8652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494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08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32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4678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6469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110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9721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3162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9946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8698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8152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17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207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66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9433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476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569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9872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2855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7224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82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6927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37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8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635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7957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3686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9507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e95a381e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e95a381e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6077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2777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8275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317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2174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4226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420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5795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6446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0292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8871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0317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90705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3454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1790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4408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770702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185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416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7219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1517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73810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79994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000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7071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65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577992"/>
            <a:ext cx="4487400" cy="15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135908"/>
            <a:ext cx="44874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46962"/>
          </p15:clr>
        </p15:guide>
        <p15:guide id="2" pos="5478">
          <p15:clr>
            <a:srgbClr val="E46962"/>
          </p15:clr>
        </p15:guide>
        <p15:guide id="3" orient="horz" pos="259">
          <p15:clr>
            <a:srgbClr val="E46962"/>
          </p15:clr>
        </p15:guide>
        <p15:guide id="4" orient="horz" pos="29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C_3C1DF87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8_64914A6C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41.png"/><Relationship Id="rId4" Type="http://schemas.openxmlformats.org/officeDocument/2006/relationships/customXml" Target="../ink/ink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5" Type="http://schemas.openxmlformats.org/officeDocument/2006/relationships/image" Target="../media/image43.png"/><Relationship Id="rId4" Type="http://schemas.openxmlformats.org/officeDocument/2006/relationships/customXml" Target="../ink/ink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E_582C5D03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5" Type="http://schemas.openxmlformats.org/officeDocument/2006/relationships/image" Target="../media/image43.png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8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10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1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14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15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16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18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20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customXml" Target="../ink/ink21.xm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22.xml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24.xml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25.xm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26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28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30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32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34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36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38.xml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5_6FBB4CD8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7_A4523BEB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ctrTitle"/>
          </p:nvPr>
        </p:nvSpPr>
        <p:spPr>
          <a:xfrm>
            <a:off x="-30705" y="2395525"/>
            <a:ext cx="5063760" cy="15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Introduction       	  to</a:t>
            </a:r>
            <a:br>
              <a:rPr lang="en-US" dirty="0"/>
            </a:br>
            <a:r>
              <a:rPr lang="en-US" dirty="0"/>
              <a:t> 	  System 	  	  Design</a:t>
            </a:r>
            <a:endParaRPr dirty="0"/>
          </a:p>
        </p:txBody>
      </p:sp>
      <p:sp>
        <p:nvSpPr>
          <p:cNvPr id="53" name="Google Shape;53;p16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6"/>
          <p:cNvSpPr/>
          <p:nvPr/>
        </p:nvSpPr>
        <p:spPr>
          <a:xfrm rot="-2700000">
            <a:off x="5176658" y="2902563"/>
            <a:ext cx="952049" cy="952049"/>
          </a:xfrm>
          <a:prstGeom prst="teardrop">
            <a:avLst>
              <a:gd name="adj" fmla="val 1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" name="Google Shape;55;p16"/>
          <p:cNvSpPr/>
          <p:nvPr/>
        </p:nvSpPr>
        <p:spPr>
          <a:xfrm rot="8100000">
            <a:off x="6361695" y="1288888"/>
            <a:ext cx="952049" cy="952049"/>
          </a:xfrm>
          <a:prstGeom prst="teardrop">
            <a:avLst>
              <a:gd name="adj" fmla="val 1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" name="Google Shape;56;p16"/>
          <p:cNvSpPr/>
          <p:nvPr/>
        </p:nvSpPr>
        <p:spPr>
          <a:xfrm rot="-2700000">
            <a:off x="7546733" y="2902563"/>
            <a:ext cx="952049" cy="95204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7" name="Google Shape;57;p16"/>
          <p:cNvCxnSpPr>
            <a:cxnSpLocks/>
            <a:stCxn id="54" idx="7"/>
            <a:endCxn id="55" idx="7"/>
          </p:cNvCxnSpPr>
          <p:nvPr/>
        </p:nvCxnSpPr>
        <p:spPr>
          <a:xfrm rot="-5400000">
            <a:off x="6111532" y="1979238"/>
            <a:ext cx="267300" cy="1185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6"/>
          <p:cNvCxnSpPr>
            <a:cxnSpLocks/>
            <a:stCxn id="56" idx="7"/>
            <a:endCxn id="55" idx="7"/>
          </p:cNvCxnSpPr>
          <p:nvPr/>
        </p:nvCxnSpPr>
        <p:spPr>
          <a:xfrm rot="5400000" flipH="1">
            <a:off x="7296607" y="1979238"/>
            <a:ext cx="267300" cy="1185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6"/>
          <p:cNvSpPr/>
          <p:nvPr/>
        </p:nvSpPr>
        <p:spPr>
          <a:xfrm rot="-2700000">
            <a:off x="6361708" y="2902563"/>
            <a:ext cx="952049" cy="952049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0" name="Google Shape;60;p16"/>
          <p:cNvCxnSpPr>
            <a:cxnSpLocks/>
            <a:stCxn id="55" idx="7"/>
            <a:endCxn id="59" idx="7"/>
          </p:cNvCxnSpPr>
          <p:nvPr/>
        </p:nvCxnSpPr>
        <p:spPr>
          <a:xfrm>
            <a:off x="6837720" y="2438113"/>
            <a:ext cx="0" cy="26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" name="Google Shape;83;p16"/>
          <p:cNvGrpSpPr/>
          <p:nvPr/>
        </p:nvGrpSpPr>
        <p:grpSpPr>
          <a:xfrm>
            <a:off x="6658228" y="3174475"/>
            <a:ext cx="358966" cy="408385"/>
            <a:chOff x="2570487" y="3343600"/>
            <a:chExt cx="478621" cy="544513"/>
          </a:xfrm>
        </p:grpSpPr>
        <p:sp>
          <p:nvSpPr>
            <p:cNvPr id="84" name="Google Shape;84;p16"/>
            <p:cNvSpPr/>
            <p:nvPr/>
          </p:nvSpPr>
          <p:spPr>
            <a:xfrm>
              <a:off x="2570487" y="3343600"/>
              <a:ext cx="287145" cy="544513"/>
            </a:xfrm>
            <a:custGeom>
              <a:avLst/>
              <a:gdLst/>
              <a:ahLst/>
              <a:cxnLst/>
              <a:rect l="l" t="t" r="r" b="b"/>
              <a:pathLst>
                <a:path w="287145" h="544513" extrusionOk="0">
                  <a:moveTo>
                    <a:pt x="118368" y="383925"/>
                  </a:moveTo>
                  <a:lnTo>
                    <a:pt x="63810" y="438163"/>
                  </a:lnTo>
                  <a:lnTo>
                    <a:pt x="63810" y="470388"/>
                  </a:lnTo>
                  <a:lnTo>
                    <a:pt x="136873" y="544514"/>
                  </a:lnTo>
                  <a:lnTo>
                    <a:pt x="287146" y="544514"/>
                  </a:lnTo>
                  <a:lnTo>
                    <a:pt x="287146" y="415830"/>
                  </a:lnTo>
                  <a:lnTo>
                    <a:pt x="277893" y="415830"/>
                  </a:lnTo>
                  <a:lnTo>
                    <a:pt x="214083" y="479640"/>
                  </a:lnTo>
                  <a:lnTo>
                    <a:pt x="159525" y="479640"/>
                  </a:lnTo>
                  <a:lnTo>
                    <a:pt x="159525" y="447735"/>
                  </a:lnTo>
                  <a:lnTo>
                    <a:pt x="200683" y="447735"/>
                  </a:lnTo>
                  <a:lnTo>
                    <a:pt x="264493" y="383925"/>
                  </a:lnTo>
                  <a:lnTo>
                    <a:pt x="287146" y="383925"/>
                  </a:lnTo>
                  <a:lnTo>
                    <a:pt x="287146" y="288209"/>
                  </a:lnTo>
                  <a:lnTo>
                    <a:pt x="111668" y="288209"/>
                  </a:lnTo>
                  <a:lnTo>
                    <a:pt x="111668" y="256304"/>
                  </a:lnTo>
                  <a:lnTo>
                    <a:pt x="287146" y="256304"/>
                  </a:lnTo>
                  <a:lnTo>
                    <a:pt x="287146" y="160589"/>
                  </a:lnTo>
                  <a:lnTo>
                    <a:pt x="264493" y="160589"/>
                  </a:lnTo>
                  <a:lnTo>
                    <a:pt x="200683" y="96779"/>
                  </a:lnTo>
                  <a:lnTo>
                    <a:pt x="159525" y="96779"/>
                  </a:lnTo>
                  <a:lnTo>
                    <a:pt x="159525" y="64874"/>
                  </a:lnTo>
                  <a:lnTo>
                    <a:pt x="214083" y="64874"/>
                  </a:lnTo>
                  <a:lnTo>
                    <a:pt x="277893" y="128684"/>
                  </a:lnTo>
                  <a:lnTo>
                    <a:pt x="287146" y="128684"/>
                  </a:lnTo>
                  <a:lnTo>
                    <a:pt x="287146" y="0"/>
                  </a:lnTo>
                  <a:lnTo>
                    <a:pt x="136873" y="0"/>
                  </a:lnTo>
                  <a:lnTo>
                    <a:pt x="63810" y="74126"/>
                  </a:lnTo>
                  <a:lnTo>
                    <a:pt x="63810" y="106350"/>
                  </a:lnTo>
                  <a:lnTo>
                    <a:pt x="118368" y="160589"/>
                  </a:lnTo>
                  <a:lnTo>
                    <a:pt x="191431" y="160589"/>
                  </a:lnTo>
                  <a:lnTo>
                    <a:pt x="191431" y="192494"/>
                  </a:lnTo>
                  <a:lnTo>
                    <a:pt x="104968" y="192494"/>
                  </a:lnTo>
                  <a:lnTo>
                    <a:pt x="57110" y="144636"/>
                  </a:lnTo>
                  <a:lnTo>
                    <a:pt x="0" y="201747"/>
                  </a:lnTo>
                  <a:lnTo>
                    <a:pt x="0" y="342767"/>
                  </a:lnTo>
                  <a:lnTo>
                    <a:pt x="57110" y="399877"/>
                  </a:lnTo>
                  <a:lnTo>
                    <a:pt x="104968" y="352020"/>
                  </a:lnTo>
                  <a:lnTo>
                    <a:pt x="191431" y="352020"/>
                  </a:lnTo>
                  <a:lnTo>
                    <a:pt x="191431" y="383925"/>
                  </a:lnTo>
                  <a:lnTo>
                    <a:pt x="118368" y="3839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2937395" y="3456331"/>
              <a:ext cx="95715" cy="95715"/>
            </a:xfrm>
            <a:custGeom>
              <a:avLst/>
              <a:gdLst/>
              <a:ahLst/>
              <a:cxnLst/>
              <a:rect l="l" t="t" r="r" b="b"/>
              <a:pathLst>
                <a:path w="95715" h="95715" extrusionOk="0">
                  <a:moveTo>
                    <a:pt x="95715" y="47858"/>
                  </a:moveTo>
                  <a:cubicBezTo>
                    <a:pt x="95715" y="74289"/>
                    <a:pt x="74289" y="95715"/>
                    <a:pt x="47858" y="95715"/>
                  </a:cubicBezTo>
                  <a:cubicBezTo>
                    <a:pt x="21427" y="95715"/>
                    <a:pt x="0" y="74289"/>
                    <a:pt x="0" y="47858"/>
                  </a:cubicBezTo>
                  <a:cubicBezTo>
                    <a:pt x="0" y="21427"/>
                    <a:pt x="21427" y="0"/>
                    <a:pt x="47858" y="0"/>
                  </a:cubicBezTo>
                  <a:cubicBezTo>
                    <a:pt x="74289" y="0"/>
                    <a:pt x="95715" y="21427"/>
                    <a:pt x="95715" y="47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2921398" y="3583739"/>
              <a:ext cx="127710" cy="191537"/>
            </a:xfrm>
            <a:custGeom>
              <a:avLst/>
              <a:gdLst/>
              <a:ahLst/>
              <a:cxnLst/>
              <a:rect l="l" t="t" r="r" b="b"/>
              <a:pathLst>
                <a:path w="127710" h="191537" extrusionOk="0">
                  <a:moveTo>
                    <a:pt x="151" y="35734"/>
                  </a:moveTo>
                  <a:cubicBezTo>
                    <a:pt x="2703" y="61364"/>
                    <a:pt x="8021" y="69766"/>
                    <a:pt x="13657" y="78593"/>
                  </a:cubicBezTo>
                  <a:cubicBezTo>
                    <a:pt x="24398" y="95396"/>
                    <a:pt x="32056" y="113263"/>
                    <a:pt x="32056" y="191537"/>
                  </a:cubicBezTo>
                  <a:lnTo>
                    <a:pt x="95653" y="191537"/>
                  </a:lnTo>
                  <a:cubicBezTo>
                    <a:pt x="95653" y="113370"/>
                    <a:pt x="103311" y="95396"/>
                    <a:pt x="114052" y="78593"/>
                  </a:cubicBezTo>
                  <a:cubicBezTo>
                    <a:pt x="119688" y="69766"/>
                    <a:pt x="125006" y="61364"/>
                    <a:pt x="127558" y="35627"/>
                  </a:cubicBezTo>
                  <a:cubicBezTo>
                    <a:pt x="129366" y="16697"/>
                    <a:pt x="114796" y="0"/>
                    <a:pt x="95760" y="0"/>
                  </a:cubicBezTo>
                  <a:lnTo>
                    <a:pt x="31949" y="0"/>
                  </a:lnTo>
                  <a:cubicBezTo>
                    <a:pt x="13019" y="213"/>
                    <a:pt x="-1657" y="16697"/>
                    <a:pt x="151" y="35734"/>
                  </a:cubicBezTo>
                  <a:lnTo>
                    <a:pt x="151" y="357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2857632" y="3727524"/>
              <a:ext cx="63597" cy="31905"/>
            </a:xfrm>
            <a:custGeom>
              <a:avLst/>
              <a:gdLst/>
              <a:ahLst/>
              <a:cxnLst/>
              <a:rect l="l" t="t" r="r" b="b"/>
              <a:pathLst>
                <a:path w="63597" h="31905" extrusionOk="0">
                  <a:moveTo>
                    <a:pt x="63598" y="31905"/>
                  </a:moveTo>
                  <a:cubicBezTo>
                    <a:pt x="63385" y="19356"/>
                    <a:pt x="62959" y="8614"/>
                    <a:pt x="62321" y="0"/>
                  </a:cubicBezTo>
                  <a:lnTo>
                    <a:pt x="0" y="0"/>
                  </a:lnTo>
                  <a:lnTo>
                    <a:pt x="0" y="31905"/>
                  </a:lnTo>
                  <a:lnTo>
                    <a:pt x="63598" y="3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2857632" y="3472284"/>
              <a:ext cx="54663" cy="31905"/>
            </a:xfrm>
            <a:custGeom>
              <a:avLst/>
              <a:gdLst/>
              <a:ahLst/>
              <a:cxnLst/>
              <a:rect l="l" t="t" r="r" b="b"/>
              <a:pathLst>
                <a:path w="54663" h="31905" extrusionOk="0">
                  <a:moveTo>
                    <a:pt x="47858" y="31905"/>
                  </a:moveTo>
                  <a:cubicBezTo>
                    <a:pt x="47858" y="20526"/>
                    <a:pt x="50304" y="9784"/>
                    <a:pt x="54664" y="0"/>
                  </a:cubicBezTo>
                  <a:lnTo>
                    <a:pt x="0" y="0"/>
                  </a:lnTo>
                  <a:lnTo>
                    <a:pt x="0" y="31905"/>
                  </a:lnTo>
                  <a:lnTo>
                    <a:pt x="47858" y="3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2857632" y="3599904"/>
              <a:ext cx="34244" cy="31905"/>
            </a:xfrm>
            <a:custGeom>
              <a:avLst/>
              <a:gdLst/>
              <a:ahLst/>
              <a:cxnLst/>
              <a:rect l="l" t="t" r="r" b="b"/>
              <a:pathLst>
                <a:path w="34244" h="31905" extrusionOk="0">
                  <a:moveTo>
                    <a:pt x="33500" y="31905"/>
                  </a:moveTo>
                  <a:cubicBezTo>
                    <a:pt x="33075" y="28821"/>
                    <a:pt x="32437" y="26268"/>
                    <a:pt x="32118" y="22759"/>
                  </a:cubicBezTo>
                  <a:cubicBezTo>
                    <a:pt x="31373" y="14995"/>
                    <a:pt x="32330" y="7338"/>
                    <a:pt x="34245" y="0"/>
                  </a:cubicBezTo>
                  <a:lnTo>
                    <a:pt x="0" y="0"/>
                  </a:lnTo>
                  <a:lnTo>
                    <a:pt x="0" y="31905"/>
                  </a:lnTo>
                  <a:lnTo>
                    <a:pt x="33500" y="3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331ECCF1-437F-7250-99DA-222D9F8E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417" y="3091425"/>
            <a:ext cx="550556" cy="550556"/>
          </a:xfrm>
          <a:prstGeom prst="rect">
            <a:avLst/>
          </a:prstGeom>
        </p:spPr>
      </p:pic>
      <p:pic>
        <p:nvPicPr>
          <p:cNvPr id="9" name="Graphic 8" descr="Decision chart with solid fill">
            <a:extLst>
              <a:ext uri="{FF2B5EF4-FFF2-40B4-BE49-F238E27FC236}">
                <a16:creationId xmlns:a16="http://schemas.microsoft.com/office/drawing/2014/main" id="{D6248252-55F9-60E3-57E9-00B14D7DC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5555" y="3043631"/>
            <a:ext cx="574356" cy="574356"/>
          </a:xfrm>
          <a:prstGeom prst="rect">
            <a:avLst/>
          </a:prstGeom>
        </p:spPr>
      </p:pic>
      <p:pic>
        <p:nvPicPr>
          <p:cNvPr id="14" name="Graphic 13" descr="Server with solid fill">
            <a:extLst>
              <a:ext uri="{FF2B5EF4-FFF2-40B4-BE49-F238E27FC236}">
                <a16:creationId xmlns:a16="http://schemas.microsoft.com/office/drawing/2014/main" id="{510B137D-B235-F61B-8DF7-1D01FCACB6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0475" y="1490833"/>
            <a:ext cx="589282" cy="5892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C9FDA-2298-4087-E044-5BAC008A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5" y="1390776"/>
            <a:ext cx="5132831" cy="236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40DB8F-5CEA-29A5-1021-9D8E1E50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05" y="1651223"/>
            <a:ext cx="2006755" cy="200675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44E0C2F-47C0-752B-AD8D-E8D56A97A6EE}"/>
              </a:ext>
            </a:extLst>
          </p:cNvPr>
          <p:cNvSpPr/>
          <p:nvPr/>
        </p:nvSpPr>
        <p:spPr>
          <a:xfrm>
            <a:off x="6326459" y="1457093"/>
            <a:ext cx="1836234" cy="4906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C9FDA-2298-4087-E044-5BAC008A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5" y="1390776"/>
            <a:ext cx="5132831" cy="236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40DB8F-5CEA-29A5-1021-9D8E1E50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05" y="1651223"/>
            <a:ext cx="2006755" cy="200675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44E0C2F-47C0-752B-AD8D-E8D56A97A6EE}"/>
              </a:ext>
            </a:extLst>
          </p:cNvPr>
          <p:cNvSpPr/>
          <p:nvPr/>
        </p:nvSpPr>
        <p:spPr>
          <a:xfrm>
            <a:off x="6326459" y="1457093"/>
            <a:ext cx="1836234" cy="4906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00;p17">
            <a:extLst>
              <a:ext uri="{FF2B5EF4-FFF2-40B4-BE49-F238E27FC236}">
                <a16:creationId xmlns:a16="http://schemas.microsoft.com/office/drawing/2014/main" id="{45170743-C717-4B31-93A6-0DBF4A864D8C}"/>
              </a:ext>
            </a:extLst>
          </p:cNvPr>
          <p:cNvSpPr txBox="1">
            <a:spLocks/>
          </p:cNvSpPr>
          <p:nvPr/>
        </p:nvSpPr>
        <p:spPr>
          <a:xfrm>
            <a:off x="5040352" y="2014063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25163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C9FDA-2298-4087-E044-5BAC008A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5" y="1390776"/>
            <a:ext cx="5132831" cy="236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40DB8F-5CEA-29A5-1021-9D8E1E50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05" y="1651223"/>
            <a:ext cx="2006755" cy="200675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44E0C2F-47C0-752B-AD8D-E8D56A97A6EE}"/>
              </a:ext>
            </a:extLst>
          </p:cNvPr>
          <p:cNvSpPr/>
          <p:nvPr/>
        </p:nvSpPr>
        <p:spPr>
          <a:xfrm>
            <a:off x="6326459" y="1457093"/>
            <a:ext cx="1836234" cy="4906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00;p17">
            <a:extLst>
              <a:ext uri="{FF2B5EF4-FFF2-40B4-BE49-F238E27FC236}">
                <a16:creationId xmlns:a16="http://schemas.microsoft.com/office/drawing/2014/main" id="{45170743-C717-4B31-93A6-0DBF4A864D8C}"/>
              </a:ext>
            </a:extLst>
          </p:cNvPr>
          <p:cNvSpPr txBox="1">
            <a:spLocks/>
          </p:cNvSpPr>
          <p:nvPr/>
        </p:nvSpPr>
        <p:spPr>
          <a:xfrm>
            <a:off x="5040352" y="2014063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9" name="Google Shape;100;p17">
            <a:extLst>
              <a:ext uri="{FF2B5EF4-FFF2-40B4-BE49-F238E27FC236}">
                <a16:creationId xmlns:a16="http://schemas.microsoft.com/office/drawing/2014/main" id="{81B8B5C8-C5DD-6F87-1E06-22DCAC750E6E}"/>
              </a:ext>
            </a:extLst>
          </p:cNvPr>
          <p:cNvSpPr txBox="1">
            <a:spLocks/>
          </p:cNvSpPr>
          <p:nvPr/>
        </p:nvSpPr>
        <p:spPr>
          <a:xfrm>
            <a:off x="3076040" y="1131367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419248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C9FDA-2298-4087-E044-5BAC008A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5" y="1390776"/>
            <a:ext cx="5132831" cy="236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40DB8F-5CEA-29A5-1021-9D8E1E50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05" y="1651223"/>
            <a:ext cx="2006755" cy="200675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44E0C2F-47C0-752B-AD8D-E8D56A97A6EE}"/>
              </a:ext>
            </a:extLst>
          </p:cNvPr>
          <p:cNvSpPr/>
          <p:nvPr/>
        </p:nvSpPr>
        <p:spPr>
          <a:xfrm>
            <a:off x="6326459" y="1457093"/>
            <a:ext cx="1836234" cy="4906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00;p17">
            <a:extLst>
              <a:ext uri="{FF2B5EF4-FFF2-40B4-BE49-F238E27FC236}">
                <a16:creationId xmlns:a16="http://schemas.microsoft.com/office/drawing/2014/main" id="{45170743-C717-4B31-93A6-0DBF4A864D8C}"/>
              </a:ext>
            </a:extLst>
          </p:cNvPr>
          <p:cNvSpPr txBox="1">
            <a:spLocks/>
          </p:cNvSpPr>
          <p:nvPr/>
        </p:nvSpPr>
        <p:spPr>
          <a:xfrm>
            <a:off x="5040352" y="2014063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9" name="Google Shape;100;p17">
            <a:extLst>
              <a:ext uri="{FF2B5EF4-FFF2-40B4-BE49-F238E27FC236}">
                <a16:creationId xmlns:a16="http://schemas.microsoft.com/office/drawing/2014/main" id="{81B8B5C8-C5DD-6F87-1E06-22DCAC750E6E}"/>
              </a:ext>
            </a:extLst>
          </p:cNvPr>
          <p:cNvSpPr txBox="1">
            <a:spLocks/>
          </p:cNvSpPr>
          <p:nvPr/>
        </p:nvSpPr>
        <p:spPr>
          <a:xfrm>
            <a:off x="3076040" y="1131367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7" name="Google Shape;100;p17">
            <a:extLst>
              <a:ext uri="{FF2B5EF4-FFF2-40B4-BE49-F238E27FC236}">
                <a16:creationId xmlns:a16="http://schemas.microsoft.com/office/drawing/2014/main" id="{AFB37657-1AF5-FC7D-FA19-D039E464CC16}"/>
              </a:ext>
            </a:extLst>
          </p:cNvPr>
          <p:cNvSpPr txBox="1">
            <a:spLocks/>
          </p:cNvSpPr>
          <p:nvPr/>
        </p:nvSpPr>
        <p:spPr>
          <a:xfrm>
            <a:off x="1033347" y="2654600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95586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C9FDA-2298-4087-E044-5BAC008A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5" y="1390776"/>
            <a:ext cx="5132831" cy="236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40DB8F-5CEA-29A5-1021-9D8E1E50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05" y="1651223"/>
            <a:ext cx="2006755" cy="200675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44E0C2F-47C0-752B-AD8D-E8D56A97A6EE}"/>
              </a:ext>
            </a:extLst>
          </p:cNvPr>
          <p:cNvSpPr/>
          <p:nvPr/>
        </p:nvSpPr>
        <p:spPr>
          <a:xfrm>
            <a:off x="6326459" y="1457093"/>
            <a:ext cx="1836234" cy="4906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00;p17">
            <a:extLst>
              <a:ext uri="{FF2B5EF4-FFF2-40B4-BE49-F238E27FC236}">
                <a16:creationId xmlns:a16="http://schemas.microsoft.com/office/drawing/2014/main" id="{45170743-C717-4B31-93A6-0DBF4A864D8C}"/>
              </a:ext>
            </a:extLst>
          </p:cNvPr>
          <p:cNvSpPr txBox="1">
            <a:spLocks/>
          </p:cNvSpPr>
          <p:nvPr/>
        </p:nvSpPr>
        <p:spPr>
          <a:xfrm>
            <a:off x="5040352" y="2014063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9" name="Google Shape;100;p17">
            <a:extLst>
              <a:ext uri="{FF2B5EF4-FFF2-40B4-BE49-F238E27FC236}">
                <a16:creationId xmlns:a16="http://schemas.microsoft.com/office/drawing/2014/main" id="{81B8B5C8-C5DD-6F87-1E06-22DCAC750E6E}"/>
              </a:ext>
            </a:extLst>
          </p:cNvPr>
          <p:cNvSpPr txBox="1">
            <a:spLocks/>
          </p:cNvSpPr>
          <p:nvPr/>
        </p:nvSpPr>
        <p:spPr>
          <a:xfrm>
            <a:off x="3076040" y="1131367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7" name="Google Shape;100;p17">
            <a:extLst>
              <a:ext uri="{FF2B5EF4-FFF2-40B4-BE49-F238E27FC236}">
                <a16:creationId xmlns:a16="http://schemas.microsoft.com/office/drawing/2014/main" id="{AFB37657-1AF5-FC7D-FA19-D039E464CC16}"/>
              </a:ext>
            </a:extLst>
          </p:cNvPr>
          <p:cNvSpPr txBox="1">
            <a:spLocks/>
          </p:cNvSpPr>
          <p:nvPr/>
        </p:nvSpPr>
        <p:spPr>
          <a:xfrm>
            <a:off x="1033347" y="2654600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0" name="Google Shape;100;p17">
            <a:extLst>
              <a:ext uri="{FF2B5EF4-FFF2-40B4-BE49-F238E27FC236}">
                <a16:creationId xmlns:a16="http://schemas.microsoft.com/office/drawing/2014/main" id="{6E585CBA-4EF3-5036-5BAC-710E6B999A15}"/>
              </a:ext>
            </a:extLst>
          </p:cNvPr>
          <p:cNvSpPr txBox="1">
            <a:spLocks/>
          </p:cNvSpPr>
          <p:nvPr/>
        </p:nvSpPr>
        <p:spPr>
          <a:xfrm>
            <a:off x="4464206" y="3309014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1" name="Google Shape;100;p17">
            <a:extLst>
              <a:ext uri="{FF2B5EF4-FFF2-40B4-BE49-F238E27FC236}">
                <a16:creationId xmlns:a16="http://schemas.microsoft.com/office/drawing/2014/main" id="{62B595B3-7991-2F22-DB94-DC44836D1D74}"/>
              </a:ext>
            </a:extLst>
          </p:cNvPr>
          <p:cNvSpPr txBox="1">
            <a:spLocks/>
          </p:cNvSpPr>
          <p:nvPr/>
        </p:nvSpPr>
        <p:spPr>
          <a:xfrm>
            <a:off x="513805" y="888491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2" name="Google Shape;100;p17">
            <a:extLst>
              <a:ext uri="{FF2B5EF4-FFF2-40B4-BE49-F238E27FC236}">
                <a16:creationId xmlns:a16="http://schemas.microsoft.com/office/drawing/2014/main" id="{DDB24518-2A5C-285F-E607-C98570A71376}"/>
              </a:ext>
            </a:extLst>
          </p:cNvPr>
          <p:cNvSpPr txBox="1">
            <a:spLocks/>
          </p:cNvSpPr>
          <p:nvPr/>
        </p:nvSpPr>
        <p:spPr>
          <a:xfrm>
            <a:off x="706245" y="3706192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3" name="Google Shape;100;p17">
            <a:extLst>
              <a:ext uri="{FF2B5EF4-FFF2-40B4-BE49-F238E27FC236}">
                <a16:creationId xmlns:a16="http://schemas.microsoft.com/office/drawing/2014/main" id="{C07B4676-6E37-5CE6-25E9-62373649E4BF}"/>
              </a:ext>
            </a:extLst>
          </p:cNvPr>
          <p:cNvSpPr txBox="1">
            <a:spLocks/>
          </p:cNvSpPr>
          <p:nvPr/>
        </p:nvSpPr>
        <p:spPr>
          <a:xfrm>
            <a:off x="6326459" y="3831332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4" name="Google Shape;100;p17">
            <a:extLst>
              <a:ext uri="{FF2B5EF4-FFF2-40B4-BE49-F238E27FC236}">
                <a16:creationId xmlns:a16="http://schemas.microsoft.com/office/drawing/2014/main" id="{D10EDE25-EE29-21A2-3898-E0965E6E97E0}"/>
              </a:ext>
            </a:extLst>
          </p:cNvPr>
          <p:cNvSpPr txBox="1">
            <a:spLocks/>
          </p:cNvSpPr>
          <p:nvPr/>
        </p:nvSpPr>
        <p:spPr>
          <a:xfrm>
            <a:off x="2531327" y="2015943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5" name="Google Shape;100;p17">
            <a:extLst>
              <a:ext uri="{FF2B5EF4-FFF2-40B4-BE49-F238E27FC236}">
                <a16:creationId xmlns:a16="http://schemas.microsoft.com/office/drawing/2014/main" id="{5EB93BB9-D4A4-A5D6-146F-11382986F73A}"/>
              </a:ext>
            </a:extLst>
          </p:cNvPr>
          <p:cNvSpPr txBox="1">
            <a:spLocks/>
          </p:cNvSpPr>
          <p:nvPr/>
        </p:nvSpPr>
        <p:spPr>
          <a:xfrm>
            <a:off x="5962186" y="921748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50647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C9FDA-2298-4087-E044-5BAC008A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5" y="1390776"/>
            <a:ext cx="5132831" cy="236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40DB8F-5CEA-29A5-1021-9D8E1E50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05" y="1651223"/>
            <a:ext cx="2006755" cy="200675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44E0C2F-47C0-752B-AD8D-E8D56A97A6EE}"/>
              </a:ext>
            </a:extLst>
          </p:cNvPr>
          <p:cNvSpPr/>
          <p:nvPr/>
        </p:nvSpPr>
        <p:spPr>
          <a:xfrm>
            <a:off x="6326459" y="1457093"/>
            <a:ext cx="1836234" cy="4906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00;p17">
            <a:extLst>
              <a:ext uri="{FF2B5EF4-FFF2-40B4-BE49-F238E27FC236}">
                <a16:creationId xmlns:a16="http://schemas.microsoft.com/office/drawing/2014/main" id="{45170743-C717-4B31-93A6-0DBF4A864D8C}"/>
              </a:ext>
            </a:extLst>
          </p:cNvPr>
          <p:cNvSpPr txBox="1">
            <a:spLocks/>
          </p:cNvSpPr>
          <p:nvPr/>
        </p:nvSpPr>
        <p:spPr>
          <a:xfrm>
            <a:off x="5040352" y="2014063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9" name="Google Shape;100;p17">
            <a:extLst>
              <a:ext uri="{FF2B5EF4-FFF2-40B4-BE49-F238E27FC236}">
                <a16:creationId xmlns:a16="http://schemas.microsoft.com/office/drawing/2014/main" id="{81B8B5C8-C5DD-6F87-1E06-22DCAC750E6E}"/>
              </a:ext>
            </a:extLst>
          </p:cNvPr>
          <p:cNvSpPr txBox="1">
            <a:spLocks/>
          </p:cNvSpPr>
          <p:nvPr/>
        </p:nvSpPr>
        <p:spPr>
          <a:xfrm>
            <a:off x="3076040" y="1131367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7" name="Google Shape;100;p17">
            <a:extLst>
              <a:ext uri="{FF2B5EF4-FFF2-40B4-BE49-F238E27FC236}">
                <a16:creationId xmlns:a16="http://schemas.microsoft.com/office/drawing/2014/main" id="{AFB37657-1AF5-FC7D-FA19-D039E464CC16}"/>
              </a:ext>
            </a:extLst>
          </p:cNvPr>
          <p:cNvSpPr txBox="1">
            <a:spLocks/>
          </p:cNvSpPr>
          <p:nvPr/>
        </p:nvSpPr>
        <p:spPr>
          <a:xfrm>
            <a:off x="1033347" y="2654600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0" name="Google Shape;100;p17">
            <a:extLst>
              <a:ext uri="{FF2B5EF4-FFF2-40B4-BE49-F238E27FC236}">
                <a16:creationId xmlns:a16="http://schemas.microsoft.com/office/drawing/2014/main" id="{6E585CBA-4EF3-5036-5BAC-710E6B999A15}"/>
              </a:ext>
            </a:extLst>
          </p:cNvPr>
          <p:cNvSpPr txBox="1">
            <a:spLocks/>
          </p:cNvSpPr>
          <p:nvPr/>
        </p:nvSpPr>
        <p:spPr>
          <a:xfrm>
            <a:off x="4464206" y="3309014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1" name="Google Shape;100;p17">
            <a:extLst>
              <a:ext uri="{FF2B5EF4-FFF2-40B4-BE49-F238E27FC236}">
                <a16:creationId xmlns:a16="http://schemas.microsoft.com/office/drawing/2014/main" id="{62B595B3-7991-2F22-DB94-DC44836D1D74}"/>
              </a:ext>
            </a:extLst>
          </p:cNvPr>
          <p:cNvSpPr txBox="1">
            <a:spLocks/>
          </p:cNvSpPr>
          <p:nvPr/>
        </p:nvSpPr>
        <p:spPr>
          <a:xfrm>
            <a:off x="513805" y="888491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2" name="Google Shape;100;p17">
            <a:extLst>
              <a:ext uri="{FF2B5EF4-FFF2-40B4-BE49-F238E27FC236}">
                <a16:creationId xmlns:a16="http://schemas.microsoft.com/office/drawing/2014/main" id="{DDB24518-2A5C-285F-E607-C98570A71376}"/>
              </a:ext>
            </a:extLst>
          </p:cNvPr>
          <p:cNvSpPr txBox="1">
            <a:spLocks/>
          </p:cNvSpPr>
          <p:nvPr/>
        </p:nvSpPr>
        <p:spPr>
          <a:xfrm>
            <a:off x="706245" y="3706192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3" name="Google Shape;100;p17">
            <a:extLst>
              <a:ext uri="{FF2B5EF4-FFF2-40B4-BE49-F238E27FC236}">
                <a16:creationId xmlns:a16="http://schemas.microsoft.com/office/drawing/2014/main" id="{C07B4676-6E37-5CE6-25E9-62373649E4BF}"/>
              </a:ext>
            </a:extLst>
          </p:cNvPr>
          <p:cNvSpPr txBox="1">
            <a:spLocks/>
          </p:cNvSpPr>
          <p:nvPr/>
        </p:nvSpPr>
        <p:spPr>
          <a:xfrm>
            <a:off x="6326459" y="3831332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4" name="Google Shape;100;p17">
            <a:extLst>
              <a:ext uri="{FF2B5EF4-FFF2-40B4-BE49-F238E27FC236}">
                <a16:creationId xmlns:a16="http://schemas.microsoft.com/office/drawing/2014/main" id="{D10EDE25-EE29-21A2-3898-E0965E6E97E0}"/>
              </a:ext>
            </a:extLst>
          </p:cNvPr>
          <p:cNvSpPr txBox="1">
            <a:spLocks/>
          </p:cNvSpPr>
          <p:nvPr/>
        </p:nvSpPr>
        <p:spPr>
          <a:xfrm>
            <a:off x="2531327" y="2015943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sp>
        <p:nvSpPr>
          <p:cNvPr id="15" name="Google Shape;100;p17">
            <a:extLst>
              <a:ext uri="{FF2B5EF4-FFF2-40B4-BE49-F238E27FC236}">
                <a16:creationId xmlns:a16="http://schemas.microsoft.com/office/drawing/2014/main" id="{5EB93BB9-D4A4-A5D6-146F-11382986F73A}"/>
              </a:ext>
            </a:extLst>
          </p:cNvPr>
          <p:cNvSpPr txBox="1">
            <a:spLocks/>
          </p:cNvSpPr>
          <p:nvPr/>
        </p:nvSpPr>
        <p:spPr>
          <a:xfrm>
            <a:off x="5962186" y="921748"/>
            <a:ext cx="2995960" cy="7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</a:t>
            </a:r>
          </a:p>
        </p:txBody>
      </p:sp>
      <p:pic>
        <p:nvPicPr>
          <p:cNvPr id="16" name="Picture 15" descr="A stack of green dollar bills&#10;&#10;Description automatically generated">
            <a:extLst>
              <a:ext uri="{FF2B5EF4-FFF2-40B4-BE49-F238E27FC236}">
                <a16:creationId xmlns:a16="http://schemas.microsoft.com/office/drawing/2014/main" id="{A5FFBBE7-BE60-5CBA-99DD-20BEAA42A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333" y="692275"/>
            <a:ext cx="4201928" cy="42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50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This is 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B3DFA-239D-4B18-7235-AFBD4715D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05" y="1651223"/>
            <a:ext cx="2006755" cy="20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70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This is 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B3DFA-239D-4B18-7235-AFBD4715D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05" y="1651223"/>
            <a:ext cx="2006755" cy="200675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DCD5F8E-3B4B-CDD0-0D9B-1B3B73F485D3}"/>
              </a:ext>
            </a:extLst>
          </p:cNvPr>
          <p:cNvSpPr/>
          <p:nvPr/>
        </p:nvSpPr>
        <p:spPr>
          <a:xfrm>
            <a:off x="3196683" y="2294043"/>
            <a:ext cx="2438400" cy="721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3EA62-5748-A2BD-5D7F-17B9FFCEF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077" y="1490002"/>
            <a:ext cx="2438401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7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D8E30-364D-C418-C1A4-17975ECB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3" y="1153767"/>
            <a:ext cx="3711582" cy="3548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622900-6A63-D338-B434-539D942384F9}"/>
              </a:ext>
            </a:extLst>
          </p:cNvPr>
          <p:cNvSpPr txBox="1"/>
          <p:nvPr/>
        </p:nvSpPr>
        <p:spPr>
          <a:xfrm rot="1436848">
            <a:off x="2655091" y="3369462"/>
            <a:ext cx="83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Were not </a:t>
            </a:r>
            <a:r>
              <a:rPr lang="en-US" sz="800" dirty="0" err="1"/>
              <a:t>gonna</a:t>
            </a:r>
            <a:r>
              <a:rPr lang="en-US" sz="800" dirty="0"/>
              <a:t> Talk about system Design we’re ….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0178D50-3097-A129-4201-EEAD700F55F8}"/>
              </a:ext>
            </a:extLst>
          </p:cNvPr>
          <p:cNvSpPr/>
          <p:nvPr/>
        </p:nvSpPr>
        <p:spPr>
          <a:xfrm>
            <a:off x="5806068" y="1434790"/>
            <a:ext cx="2735766" cy="1702420"/>
          </a:xfrm>
          <a:prstGeom prst="wedgeEllipseCallout">
            <a:avLst>
              <a:gd name="adj1" fmla="val -125477"/>
              <a:gd name="adj2" fmla="val 7170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Were not going to Talk about system Design we’re going to talk about what do you need to know to learn system design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2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68CFC-204F-E472-35A1-461A13E85F58}"/>
              </a:ext>
            </a:extLst>
          </p:cNvPr>
          <p:cNvSpPr txBox="1"/>
          <p:nvPr/>
        </p:nvSpPr>
        <p:spPr>
          <a:xfrm>
            <a:off x="799542" y="1167160"/>
            <a:ext cx="513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Meet the two types of the requirements </a:t>
            </a:r>
          </a:p>
        </p:txBody>
      </p:sp>
    </p:spTree>
    <p:extLst>
      <p:ext uri="{BB962C8B-B14F-4D97-AF65-F5344CB8AC3E}">
        <p14:creationId xmlns:p14="http://schemas.microsoft.com/office/powerpoint/2010/main" val="89490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F500C38D-F3E2-519B-8168-28FCF053E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1995" y="1482647"/>
            <a:ext cx="2680010" cy="26800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68CFC-204F-E472-35A1-461A13E85F58}"/>
              </a:ext>
            </a:extLst>
          </p:cNvPr>
          <p:cNvSpPr txBox="1"/>
          <p:nvPr/>
        </p:nvSpPr>
        <p:spPr>
          <a:xfrm>
            <a:off x="799542" y="1167160"/>
            <a:ext cx="513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Meet the two types of the requirements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A626F-B411-FCE7-26D8-DCC3B9BE6669}"/>
              </a:ext>
            </a:extLst>
          </p:cNvPr>
          <p:cNvSpPr txBox="1"/>
          <p:nvPr/>
        </p:nvSpPr>
        <p:spPr>
          <a:xfrm>
            <a:off x="799542" y="1672683"/>
            <a:ext cx="7757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the System should Do“</a:t>
            </a:r>
            <a:br>
              <a:rPr lang="en-US" dirty="0"/>
            </a:br>
            <a:r>
              <a:rPr lang="en-US" dirty="0"/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971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68CFC-204F-E472-35A1-461A13E85F58}"/>
              </a:ext>
            </a:extLst>
          </p:cNvPr>
          <p:cNvSpPr txBox="1"/>
          <p:nvPr/>
        </p:nvSpPr>
        <p:spPr>
          <a:xfrm>
            <a:off x="799542" y="1167160"/>
            <a:ext cx="513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Meet the two types of the requirements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A626F-B411-FCE7-26D8-DCC3B9BE6669}"/>
              </a:ext>
            </a:extLst>
          </p:cNvPr>
          <p:cNvSpPr txBox="1"/>
          <p:nvPr/>
        </p:nvSpPr>
        <p:spPr>
          <a:xfrm>
            <a:off x="799542" y="1672683"/>
            <a:ext cx="7757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the System should Do“</a:t>
            </a:r>
            <a:br>
              <a:rPr lang="en-US" dirty="0"/>
            </a:br>
            <a:r>
              <a:rPr lang="en-US" dirty="0"/>
              <a:t>	- Business Flows. </a:t>
            </a:r>
            <a:br>
              <a:rPr lang="en-US" dirty="0"/>
            </a:br>
            <a:r>
              <a:rPr lang="en-US" dirty="0"/>
              <a:t>	- Business Services.</a:t>
            </a:r>
            <a:br>
              <a:rPr lang="en-US" dirty="0"/>
            </a:br>
            <a:r>
              <a:rPr lang="en-US" dirty="0"/>
              <a:t>	-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28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68CFC-204F-E472-35A1-461A13E85F58}"/>
              </a:ext>
            </a:extLst>
          </p:cNvPr>
          <p:cNvSpPr txBox="1"/>
          <p:nvPr/>
        </p:nvSpPr>
        <p:spPr>
          <a:xfrm>
            <a:off x="799542" y="1167160"/>
            <a:ext cx="513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Meet the two types of the requirements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A626F-B411-FCE7-26D8-DCC3B9BE6669}"/>
              </a:ext>
            </a:extLst>
          </p:cNvPr>
          <p:cNvSpPr txBox="1"/>
          <p:nvPr/>
        </p:nvSpPr>
        <p:spPr>
          <a:xfrm>
            <a:off x="799542" y="1672683"/>
            <a:ext cx="7757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the System should Do“</a:t>
            </a:r>
            <a:br>
              <a:rPr lang="en-US" dirty="0"/>
            </a:br>
            <a:r>
              <a:rPr lang="en-US" dirty="0"/>
              <a:t>	- Business Flows. </a:t>
            </a:r>
            <a:br>
              <a:rPr lang="en-US" dirty="0"/>
            </a:br>
            <a:r>
              <a:rPr lang="en-US" dirty="0"/>
              <a:t>	- Business Services.</a:t>
            </a:r>
            <a:br>
              <a:rPr lang="en-US" dirty="0"/>
            </a:br>
            <a:r>
              <a:rPr lang="en-US" dirty="0"/>
              <a:t>	-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8C6252-5280-AE14-20D1-47FEA92B4239}"/>
              </a:ext>
            </a:extLst>
          </p:cNvPr>
          <p:cNvSpPr/>
          <p:nvPr/>
        </p:nvSpPr>
        <p:spPr>
          <a:xfrm>
            <a:off x="4358800" y="1802075"/>
            <a:ext cx="3152079" cy="69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184409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23;p19">
            <a:extLst>
              <a:ext uri="{FF2B5EF4-FFF2-40B4-BE49-F238E27FC236}">
                <a16:creationId xmlns:a16="http://schemas.microsoft.com/office/drawing/2014/main" id="{9AE98D6C-6634-3A86-1024-C91A88085018}"/>
              </a:ext>
            </a:extLst>
          </p:cNvPr>
          <p:cNvSpPr/>
          <p:nvPr/>
        </p:nvSpPr>
        <p:spPr>
          <a:xfrm>
            <a:off x="6103435" y="1256367"/>
            <a:ext cx="1936590" cy="142522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</a:p>
        </p:txBody>
      </p:sp>
      <p:sp>
        <p:nvSpPr>
          <p:cNvPr id="11" name="Google Shape;220;p19">
            <a:extLst>
              <a:ext uri="{FF2B5EF4-FFF2-40B4-BE49-F238E27FC236}">
                <a16:creationId xmlns:a16="http://schemas.microsoft.com/office/drawing/2014/main" id="{40C14045-EF41-0661-9CA6-E00EA3C54EE0}"/>
              </a:ext>
            </a:extLst>
          </p:cNvPr>
          <p:cNvSpPr/>
          <p:nvPr/>
        </p:nvSpPr>
        <p:spPr>
          <a:xfrm>
            <a:off x="5423210" y="1270770"/>
            <a:ext cx="1590908" cy="139761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" name="Google Shape;223;p19">
            <a:extLst>
              <a:ext uri="{FF2B5EF4-FFF2-40B4-BE49-F238E27FC236}">
                <a16:creationId xmlns:a16="http://schemas.microsoft.com/office/drawing/2014/main" id="{7C131D68-A6AD-FEE3-5A20-F2146FA2EAD9}"/>
              </a:ext>
            </a:extLst>
          </p:cNvPr>
          <p:cNvSpPr/>
          <p:nvPr/>
        </p:nvSpPr>
        <p:spPr>
          <a:xfrm>
            <a:off x="4460488" y="1253851"/>
            <a:ext cx="1925444" cy="143145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Google Shape;220;p19">
            <a:extLst>
              <a:ext uri="{FF2B5EF4-FFF2-40B4-BE49-F238E27FC236}">
                <a16:creationId xmlns:a16="http://schemas.microsoft.com/office/drawing/2014/main" id="{54C8DD38-4CE7-A8BE-D135-356481931D2A}"/>
              </a:ext>
            </a:extLst>
          </p:cNvPr>
          <p:cNvSpPr/>
          <p:nvPr/>
        </p:nvSpPr>
        <p:spPr>
          <a:xfrm>
            <a:off x="3754244" y="1273704"/>
            <a:ext cx="1590908" cy="139761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Requirements with DDD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8C23E-1F6A-E035-B770-C5E046E8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7" y="1016949"/>
            <a:ext cx="2134818" cy="2827779"/>
          </a:xfrm>
          <a:prstGeom prst="rect">
            <a:avLst/>
          </a:prstGeom>
        </p:spPr>
      </p:pic>
      <p:sp>
        <p:nvSpPr>
          <p:cNvPr id="5" name="Google Shape;223;p19">
            <a:extLst>
              <a:ext uri="{FF2B5EF4-FFF2-40B4-BE49-F238E27FC236}">
                <a16:creationId xmlns:a16="http://schemas.microsoft.com/office/drawing/2014/main" id="{98B0B246-D27A-14D3-6FDA-084E45008BDB}"/>
              </a:ext>
            </a:extLst>
          </p:cNvPr>
          <p:cNvSpPr/>
          <p:nvPr/>
        </p:nvSpPr>
        <p:spPr>
          <a:xfrm>
            <a:off x="3207823" y="1253851"/>
            <a:ext cx="1557466" cy="143145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SD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Strategic Design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ED580-665C-7C76-BABC-6B3E874AD218}"/>
              </a:ext>
            </a:extLst>
          </p:cNvPr>
          <p:cNvSpPr txBox="1"/>
          <p:nvPr/>
        </p:nvSpPr>
        <p:spPr>
          <a:xfrm>
            <a:off x="5248508" y="1584305"/>
            <a:ext cx="1040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Mongolian Baiti" panose="03000500000000000000" pitchFamily="66" charset="0"/>
                <a:sym typeface="Arial"/>
              </a:rPr>
              <a:t>TD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Mongolian Baiti" panose="03000500000000000000" pitchFamily="66" charset="0"/>
                <a:sym typeface="Arial"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Mongolian Baiti" panose="03000500000000000000" pitchFamily="66" charset="0"/>
                <a:sym typeface="Arial"/>
              </a:rPr>
              <a:t>Tactical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FA507-D01C-C96E-D479-D2E14E90ACFF}"/>
              </a:ext>
            </a:extLst>
          </p:cNvPr>
          <p:cNvSpPr txBox="1"/>
          <p:nvPr/>
        </p:nvSpPr>
        <p:spPr>
          <a:xfrm>
            <a:off x="6947209" y="1692027"/>
            <a:ext cx="1040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Mongolian Baiti" panose="03000500000000000000" pitchFamily="66" charset="0"/>
                <a:sym typeface="Arial"/>
              </a:rPr>
              <a:t>Bounded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Mongolian Baiti" panose="03000500000000000000" pitchFamily="66" charset="0"/>
                <a:sym typeface="Arial"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Mongolian Baiti" panose="03000500000000000000" pitchFamily="66" charset="0"/>
                <a:sym typeface="Arial"/>
              </a:rPr>
              <a:t>Context</a:t>
            </a:r>
          </a:p>
        </p:txBody>
      </p:sp>
      <p:sp>
        <p:nvSpPr>
          <p:cNvPr id="3" name="Google Shape;230;p19">
            <a:extLst>
              <a:ext uri="{FF2B5EF4-FFF2-40B4-BE49-F238E27FC236}">
                <a16:creationId xmlns:a16="http://schemas.microsoft.com/office/drawing/2014/main" id="{AE22E026-C37F-BB16-839B-0BC53EC32A08}"/>
              </a:ext>
            </a:extLst>
          </p:cNvPr>
          <p:cNvSpPr/>
          <p:nvPr/>
        </p:nvSpPr>
        <p:spPr>
          <a:xfrm>
            <a:off x="3400030" y="2845334"/>
            <a:ext cx="1173052" cy="97384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Event storming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5" name="Google Shape;238;p19">
            <a:extLst>
              <a:ext uri="{FF2B5EF4-FFF2-40B4-BE49-F238E27FC236}">
                <a16:creationId xmlns:a16="http://schemas.microsoft.com/office/drawing/2014/main" id="{97DF58A6-71F4-E305-99FB-5211DF53EC1C}"/>
              </a:ext>
            </a:extLst>
          </p:cNvPr>
          <p:cNvCxnSpPr>
            <a:cxnSpLocks/>
            <a:stCxn id="5" idx="3"/>
          </p:cNvCxnSpPr>
          <p:nvPr/>
        </p:nvCxnSpPr>
        <p:spPr>
          <a:xfrm rot="10800000" flipH="1" flipV="1">
            <a:off x="3207822" y="1969579"/>
            <a:ext cx="192205" cy="1362675"/>
          </a:xfrm>
          <a:prstGeom prst="curvedConnector4">
            <a:avLst>
              <a:gd name="adj1" fmla="val -118936"/>
              <a:gd name="adj2" fmla="val 114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230;p19">
            <a:extLst>
              <a:ext uri="{FF2B5EF4-FFF2-40B4-BE49-F238E27FC236}">
                <a16:creationId xmlns:a16="http://schemas.microsoft.com/office/drawing/2014/main" id="{3DF2DC39-6710-51AF-A7E4-974663FF7B6B}"/>
              </a:ext>
            </a:extLst>
          </p:cNvPr>
          <p:cNvSpPr/>
          <p:nvPr/>
        </p:nvSpPr>
        <p:spPr>
          <a:xfrm>
            <a:off x="2570078" y="4103042"/>
            <a:ext cx="2832956" cy="33628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big picture, process modeling, software design.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01BE4E7-A2DA-A99C-D851-B2ECEABB85E2}"/>
              </a:ext>
            </a:extLst>
          </p:cNvPr>
          <p:cNvSpPr/>
          <p:nvPr/>
        </p:nvSpPr>
        <p:spPr>
          <a:xfrm>
            <a:off x="3878761" y="3819181"/>
            <a:ext cx="215590" cy="266903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Google Shape;230;p19">
            <a:extLst>
              <a:ext uri="{FF2B5EF4-FFF2-40B4-BE49-F238E27FC236}">
                <a16:creationId xmlns:a16="http://schemas.microsoft.com/office/drawing/2014/main" id="{AB0867C7-2EC9-0560-9748-C035186C78E9}"/>
              </a:ext>
            </a:extLst>
          </p:cNvPr>
          <p:cNvSpPr/>
          <p:nvPr/>
        </p:nvSpPr>
        <p:spPr>
          <a:xfrm>
            <a:off x="5768898" y="3868255"/>
            <a:ext cx="2907025" cy="80585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who do we want in the room, exploring the problem space so we want all the relevant experts in the various fields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" name="Google Shape;53;p16">
            <a:extLst>
              <a:ext uri="{FF2B5EF4-FFF2-40B4-BE49-F238E27FC236}">
                <a16:creationId xmlns:a16="http://schemas.microsoft.com/office/drawing/2014/main" id="{8B355C86-D277-DEB1-FEDD-AE1E28FE0EFB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Ahmed Arebie Dev-Summit </a:t>
            </a:r>
            <a:r>
              <a:rPr kumimoji="0" lang="en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60F477-681B-1CD0-A323-3B653F383D06}"/>
              </a:ext>
            </a:extLst>
          </p:cNvPr>
          <p:cNvCxnSpPr>
            <a:stCxn id="39" idx="0"/>
            <a:endCxn id="41" idx="3"/>
          </p:cNvCxnSpPr>
          <p:nvPr/>
        </p:nvCxnSpPr>
        <p:spPr>
          <a:xfrm flipV="1">
            <a:off x="5403034" y="4271184"/>
            <a:ext cx="365864" cy="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9A7B757-6037-04AC-6691-E1C40CC1EA00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43600" y="2702043"/>
            <a:ext cx="1208056" cy="1167157"/>
          </a:xfrm>
          <a:prstGeom prst="bentConnector3">
            <a:avLst>
              <a:gd name="adj1" fmla="val 49383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157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68CFC-204F-E472-35A1-461A13E85F58}"/>
              </a:ext>
            </a:extLst>
          </p:cNvPr>
          <p:cNvSpPr txBox="1"/>
          <p:nvPr/>
        </p:nvSpPr>
        <p:spPr>
          <a:xfrm>
            <a:off x="799542" y="1167160"/>
            <a:ext cx="513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Meet the two types of the requirements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A626F-B411-FCE7-26D8-DCC3B9BE6669}"/>
              </a:ext>
            </a:extLst>
          </p:cNvPr>
          <p:cNvSpPr txBox="1"/>
          <p:nvPr/>
        </p:nvSpPr>
        <p:spPr>
          <a:xfrm>
            <a:off x="799542" y="1672683"/>
            <a:ext cx="7757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the System should Do“</a:t>
            </a:r>
            <a:br>
              <a:rPr lang="en-US" dirty="0"/>
            </a:br>
            <a:r>
              <a:rPr lang="en-US" dirty="0"/>
              <a:t>	- Business Flows. </a:t>
            </a:r>
            <a:br>
              <a:rPr lang="en-US" dirty="0"/>
            </a:br>
            <a:r>
              <a:rPr lang="en-US" dirty="0"/>
              <a:t>	- Business Services.</a:t>
            </a:r>
            <a:br>
              <a:rPr lang="en-US" dirty="0"/>
            </a:br>
            <a:r>
              <a:rPr lang="en-US" dirty="0"/>
              <a:t>	-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8C6252-5280-AE14-20D1-47FEA92B4239}"/>
              </a:ext>
            </a:extLst>
          </p:cNvPr>
          <p:cNvSpPr/>
          <p:nvPr/>
        </p:nvSpPr>
        <p:spPr>
          <a:xfrm>
            <a:off x="4358800" y="1802075"/>
            <a:ext cx="3152079" cy="69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128794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68CFC-204F-E472-35A1-461A13E85F58}"/>
              </a:ext>
            </a:extLst>
          </p:cNvPr>
          <p:cNvSpPr txBox="1"/>
          <p:nvPr/>
        </p:nvSpPr>
        <p:spPr>
          <a:xfrm>
            <a:off x="799542" y="1167160"/>
            <a:ext cx="513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Meet the two types of the requirements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A626F-B411-FCE7-26D8-DCC3B9BE6669}"/>
              </a:ext>
            </a:extLst>
          </p:cNvPr>
          <p:cNvSpPr txBox="1"/>
          <p:nvPr/>
        </p:nvSpPr>
        <p:spPr>
          <a:xfrm>
            <a:off x="799542" y="1672683"/>
            <a:ext cx="7757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the System should Do“</a:t>
            </a:r>
            <a:br>
              <a:rPr lang="en-US" dirty="0"/>
            </a:br>
            <a:r>
              <a:rPr lang="en-US" dirty="0"/>
              <a:t>	- Business Flows. </a:t>
            </a:r>
            <a:br>
              <a:rPr lang="en-US" dirty="0"/>
            </a:br>
            <a:r>
              <a:rPr lang="en-US" dirty="0"/>
              <a:t>	- Business Services.</a:t>
            </a:r>
            <a:br>
              <a:rPr lang="en-US" dirty="0"/>
            </a:br>
            <a:r>
              <a:rPr lang="en-US" dirty="0"/>
              <a:t>	-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8C6252-5280-AE14-20D1-47FEA92B4239}"/>
              </a:ext>
            </a:extLst>
          </p:cNvPr>
          <p:cNvSpPr/>
          <p:nvPr/>
        </p:nvSpPr>
        <p:spPr>
          <a:xfrm>
            <a:off x="4358800" y="1802075"/>
            <a:ext cx="3152079" cy="69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Functional Requirements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84181-1A18-1403-2200-2F8F4AC1FC7B}"/>
              </a:ext>
            </a:extLst>
          </p:cNvPr>
          <p:cNvSpPr txBox="1"/>
          <p:nvPr/>
        </p:nvSpPr>
        <p:spPr>
          <a:xfrm>
            <a:off x="693420" y="3068399"/>
            <a:ext cx="7757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Should the System Deal With“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65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68CFC-204F-E472-35A1-461A13E85F58}"/>
              </a:ext>
            </a:extLst>
          </p:cNvPr>
          <p:cNvSpPr txBox="1"/>
          <p:nvPr/>
        </p:nvSpPr>
        <p:spPr>
          <a:xfrm>
            <a:off x="799542" y="1167160"/>
            <a:ext cx="513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Meet the two types of the requirements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A626F-B411-FCE7-26D8-DCC3B9BE6669}"/>
              </a:ext>
            </a:extLst>
          </p:cNvPr>
          <p:cNvSpPr txBox="1"/>
          <p:nvPr/>
        </p:nvSpPr>
        <p:spPr>
          <a:xfrm>
            <a:off x="799542" y="1672683"/>
            <a:ext cx="7757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the System should Do“</a:t>
            </a:r>
            <a:br>
              <a:rPr lang="en-US" dirty="0"/>
            </a:br>
            <a:r>
              <a:rPr lang="en-US" dirty="0"/>
              <a:t>	- Business Flows. </a:t>
            </a:r>
            <a:br>
              <a:rPr lang="en-US" dirty="0"/>
            </a:br>
            <a:r>
              <a:rPr lang="en-US" dirty="0"/>
              <a:t>	- Business Services.</a:t>
            </a:r>
            <a:br>
              <a:rPr lang="en-US" dirty="0"/>
            </a:br>
            <a:r>
              <a:rPr lang="en-US" dirty="0"/>
              <a:t>	-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8C6252-5280-AE14-20D1-47FEA92B4239}"/>
              </a:ext>
            </a:extLst>
          </p:cNvPr>
          <p:cNvSpPr/>
          <p:nvPr/>
        </p:nvSpPr>
        <p:spPr>
          <a:xfrm>
            <a:off x="4358800" y="1802075"/>
            <a:ext cx="3152079" cy="69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Functional Requirements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84181-1A18-1403-2200-2F8F4AC1FC7B}"/>
              </a:ext>
            </a:extLst>
          </p:cNvPr>
          <p:cNvSpPr txBox="1"/>
          <p:nvPr/>
        </p:nvSpPr>
        <p:spPr>
          <a:xfrm>
            <a:off x="693420" y="3068399"/>
            <a:ext cx="77571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Should the System Deal With“</a:t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01ED8E-0A93-B886-AE32-D25DAE0F77F6}"/>
              </a:ext>
            </a:extLst>
          </p:cNvPr>
          <p:cNvSpPr/>
          <p:nvPr/>
        </p:nvSpPr>
        <p:spPr>
          <a:xfrm>
            <a:off x="4358800" y="3448715"/>
            <a:ext cx="3152079" cy="69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2988467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68CFC-204F-E472-35A1-461A13E85F58}"/>
              </a:ext>
            </a:extLst>
          </p:cNvPr>
          <p:cNvSpPr txBox="1"/>
          <p:nvPr/>
        </p:nvSpPr>
        <p:spPr>
          <a:xfrm>
            <a:off x="799542" y="1167160"/>
            <a:ext cx="513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Meet the two types of the requirements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A626F-B411-FCE7-26D8-DCC3B9BE6669}"/>
              </a:ext>
            </a:extLst>
          </p:cNvPr>
          <p:cNvSpPr txBox="1"/>
          <p:nvPr/>
        </p:nvSpPr>
        <p:spPr>
          <a:xfrm>
            <a:off x="799542" y="1672683"/>
            <a:ext cx="7757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the System should Do“</a:t>
            </a:r>
            <a:br>
              <a:rPr lang="en-US" dirty="0"/>
            </a:br>
            <a:r>
              <a:rPr lang="en-US" dirty="0"/>
              <a:t>	- Business Flows. </a:t>
            </a:r>
            <a:br>
              <a:rPr lang="en-US" dirty="0"/>
            </a:br>
            <a:r>
              <a:rPr lang="en-US" dirty="0"/>
              <a:t>	- Business Services.</a:t>
            </a:r>
            <a:br>
              <a:rPr lang="en-US" dirty="0"/>
            </a:br>
            <a:r>
              <a:rPr lang="en-US" dirty="0"/>
              <a:t>	-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8C6252-5280-AE14-20D1-47FEA92B4239}"/>
              </a:ext>
            </a:extLst>
          </p:cNvPr>
          <p:cNvSpPr/>
          <p:nvPr/>
        </p:nvSpPr>
        <p:spPr>
          <a:xfrm>
            <a:off x="4358800" y="1802075"/>
            <a:ext cx="3152079" cy="69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Functional Requirements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84181-1A18-1403-2200-2F8F4AC1FC7B}"/>
              </a:ext>
            </a:extLst>
          </p:cNvPr>
          <p:cNvSpPr txBox="1"/>
          <p:nvPr/>
        </p:nvSpPr>
        <p:spPr>
          <a:xfrm>
            <a:off x="693420" y="3068399"/>
            <a:ext cx="77571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Should the System Deal With“</a:t>
            </a:r>
            <a:br>
              <a:rPr lang="en-US" dirty="0"/>
            </a:br>
            <a:r>
              <a:rPr lang="en-US" dirty="0"/>
              <a:t>	- Performance </a:t>
            </a:r>
          </a:p>
          <a:p>
            <a:pPr lvl="1"/>
            <a:r>
              <a:rPr lang="en-US" dirty="0"/>
              <a:t>	- Load</a:t>
            </a:r>
          </a:p>
          <a:p>
            <a:pPr lvl="1"/>
            <a:r>
              <a:rPr lang="en-US" dirty="0"/>
              <a:t>	- Data Volume</a:t>
            </a:r>
          </a:p>
          <a:p>
            <a:pPr lvl="1"/>
            <a:r>
              <a:rPr lang="en-US" dirty="0"/>
              <a:t>	- Concurrent Users</a:t>
            </a:r>
          </a:p>
          <a:p>
            <a:pPr lvl="1"/>
            <a:r>
              <a:rPr lang="en-US" dirty="0"/>
              <a:t>	- SLA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01ED8E-0A93-B886-AE32-D25DAE0F77F6}"/>
              </a:ext>
            </a:extLst>
          </p:cNvPr>
          <p:cNvSpPr/>
          <p:nvPr/>
        </p:nvSpPr>
        <p:spPr>
          <a:xfrm>
            <a:off x="4358800" y="3448715"/>
            <a:ext cx="3152079" cy="69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2282993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8F49F-C790-0399-00E4-93C15812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2" y="66908"/>
            <a:ext cx="86767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74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68CFC-204F-E472-35A1-461A13E85F58}"/>
              </a:ext>
            </a:extLst>
          </p:cNvPr>
          <p:cNvSpPr txBox="1"/>
          <p:nvPr/>
        </p:nvSpPr>
        <p:spPr>
          <a:xfrm>
            <a:off x="799542" y="1167160"/>
            <a:ext cx="513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Meet the two types of the requirements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A626F-B411-FCE7-26D8-DCC3B9BE6669}"/>
              </a:ext>
            </a:extLst>
          </p:cNvPr>
          <p:cNvSpPr txBox="1"/>
          <p:nvPr/>
        </p:nvSpPr>
        <p:spPr>
          <a:xfrm>
            <a:off x="799542" y="1672683"/>
            <a:ext cx="7757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the System should Do“</a:t>
            </a:r>
            <a:br>
              <a:rPr lang="en-US" dirty="0"/>
            </a:br>
            <a:r>
              <a:rPr lang="en-US" dirty="0"/>
              <a:t>	- Business Flows. </a:t>
            </a:r>
            <a:br>
              <a:rPr lang="en-US" dirty="0"/>
            </a:br>
            <a:r>
              <a:rPr lang="en-US" dirty="0"/>
              <a:t>	- Business Services.</a:t>
            </a:r>
            <a:br>
              <a:rPr lang="en-US" dirty="0"/>
            </a:br>
            <a:r>
              <a:rPr lang="en-US" dirty="0"/>
              <a:t>	-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8C6252-5280-AE14-20D1-47FEA92B4239}"/>
              </a:ext>
            </a:extLst>
          </p:cNvPr>
          <p:cNvSpPr/>
          <p:nvPr/>
        </p:nvSpPr>
        <p:spPr>
          <a:xfrm>
            <a:off x="4358800" y="1802075"/>
            <a:ext cx="3152079" cy="69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Functional Requirements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84181-1A18-1403-2200-2F8F4AC1FC7B}"/>
              </a:ext>
            </a:extLst>
          </p:cNvPr>
          <p:cNvSpPr txBox="1"/>
          <p:nvPr/>
        </p:nvSpPr>
        <p:spPr>
          <a:xfrm>
            <a:off x="693420" y="3068399"/>
            <a:ext cx="77571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Should the System Deal With“</a:t>
            </a:r>
            <a:br>
              <a:rPr lang="en-US" dirty="0"/>
            </a:br>
            <a:r>
              <a:rPr lang="en-US" dirty="0"/>
              <a:t>	- Performance </a:t>
            </a:r>
          </a:p>
          <a:p>
            <a:pPr lvl="1"/>
            <a:r>
              <a:rPr lang="en-US" dirty="0"/>
              <a:t>	- Load</a:t>
            </a:r>
          </a:p>
          <a:p>
            <a:pPr lvl="1"/>
            <a:r>
              <a:rPr lang="en-US" dirty="0"/>
              <a:t>	- Data Volume</a:t>
            </a:r>
          </a:p>
          <a:p>
            <a:pPr lvl="1"/>
            <a:r>
              <a:rPr lang="en-US" dirty="0"/>
              <a:t>	- Concurrent Users</a:t>
            </a:r>
          </a:p>
          <a:p>
            <a:pPr lvl="1"/>
            <a:r>
              <a:rPr lang="en-US" dirty="0"/>
              <a:t>	- SLA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01ED8E-0A93-B886-AE32-D25DAE0F77F6}"/>
              </a:ext>
            </a:extLst>
          </p:cNvPr>
          <p:cNvSpPr/>
          <p:nvPr/>
        </p:nvSpPr>
        <p:spPr>
          <a:xfrm>
            <a:off x="4358800" y="3448715"/>
            <a:ext cx="3152079" cy="69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Non-Functional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621521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E6C5DE-00D2-9AA7-8B3C-EA207C10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039" y="1319037"/>
            <a:ext cx="2229161" cy="2505425"/>
          </a:xfrm>
          <a:prstGeom prst="rect">
            <a:avLst/>
          </a:prstGeom>
        </p:spPr>
      </p:pic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E252A-2DAA-A331-8891-A6DC5F973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22" y="166497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81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195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Performance </a:t>
            </a:r>
          </a:p>
        </p:txBody>
      </p:sp>
    </p:spTree>
    <p:extLst>
      <p:ext uri="{BB962C8B-B14F-4D97-AF65-F5344CB8AC3E}">
        <p14:creationId xmlns:p14="http://schemas.microsoft.com/office/powerpoint/2010/main" val="232887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195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Performance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9E96E-695D-6D87-F752-3236553C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5" y="1399117"/>
            <a:ext cx="5203345" cy="13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85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195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Performance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9E96E-695D-6D87-F752-3236553C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5" y="1399117"/>
            <a:ext cx="5203345" cy="13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9FA0D-EC75-B7B7-3939-5DAA58917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74" y="2571750"/>
            <a:ext cx="2152950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36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7121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Performance:</a:t>
            </a:r>
          </a:p>
          <a:p>
            <a:pPr lvl="2"/>
            <a:r>
              <a:rPr lang="en-US" dirty="0"/>
              <a:t>	1- Always talk in numbers </a:t>
            </a:r>
          </a:p>
          <a:p>
            <a:pPr lvl="2"/>
            <a:r>
              <a:rPr lang="en-US" dirty="0"/>
              <a:t>	2-  Latency &amp; Throughput </a:t>
            </a:r>
          </a:p>
        </p:txBody>
      </p:sp>
    </p:spTree>
    <p:extLst>
      <p:ext uri="{BB962C8B-B14F-4D97-AF65-F5344CB8AC3E}">
        <p14:creationId xmlns:p14="http://schemas.microsoft.com/office/powerpoint/2010/main" val="1029594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7121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Performance:</a:t>
            </a:r>
          </a:p>
          <a:p>
            <a:pPr lvl="2"/>
            <a:r>
              <a:rPr lang="en-US" dirty="0"/>
              <a:t>	1- Always talk in numbers </a:t>
            </a:r>
          </a:p>
          <a:p>
            <a:pPr lvl="2"/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516B6-165A-347B-8107-FA45129C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775" y="1638186"/>
            <a:ext cx="3536956" cy="933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61957D-9C09-94C5-EB6E-12D85B24C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052" y="2376850"/>
            <a:ext cx="1135948" cy="75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86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7121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Performance:</a:t>
            </a:r>
          </a:p>
          <a:p>
            <a:pPr lvl="2"/>
            <a:r>
              <a:rPr lang="en-US" dirty="0"/>
              <a:t>	1- Always talk in numbers </a:t>
            </a:r>
          </a:p>
          <a:p>
            <a:pPr lvl="2"/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516B6-165A-347B-8107-FA45129C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775" y="1638186"/>
            <a:ext cx="3536956" cy="933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61957D-9C09-94C5-EB6E-12D85B24C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052" y="2376850"/>
            <a:ext cx="1135948" cy="75897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CACAD48-C55B-B967-2EF2-A9E9427275A6}"/>
              </a:ext>
            </a:extLst>
          </p:cNvPr>
          <p:cNvSpPr/>
          <p:nvPr/>
        </p:nvSpPr>
        <p:spPr>
          <a:xfrm>
            <a:off x="1739590" y="3189249"/>
            <a:ext cx="2059259" cy="706244"/>
          </a:xfrm>
          <a:prstGeom prst="wedgeRoundRectCallout">
            <a:avLst>
              <a:gd name="adj1" fmla="val -42855"/>
              <a:gd name="adj2" fmla="val 77938"/>
              <a:gd name="adj3" fmla="val 1666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What is Fast !!!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 Speed is Relative 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4A48EA-AD0A-B947-224F-4905F1BD3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800" y="1460672"/>
            <a:ext cx="245779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08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7121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Performance:</a:t>
            </a:r>
          </a:p>
          <a:p>
            <a:pPr lvl="2"/>
            <a:r>
              <a:rPr lang="en-US" dirty="0"/>
              <a:t>	1- Always talk in numbers </a:t>
            </a:r>
          </a:p>
          <a:p>
            <a:pPr lvl="2"/>
            <a:r>
              <a:rPr lang="en-US" dirty="0"/>
              <a:t> </a:t>
            </a:r>
          </a:p>
        </p:txBody>
      </p:sp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F2FDB419-6449-F41C-3BBF-0C9ACE268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253" y="2571750"/>
            <a:ext cx="914400" cy="91440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C637A5D6-0BFD-3B13-6F2F-ADE85CEC7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6428" y="2529828"/>
            <a:ext cx="91440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725B05-28A6-3F3B-325C-38BEC22EF6FF}"/>
              </a:ext>
            </a:extLst>
          </p:cNvPr>
          <p:cNvCxnSpPr/>
          <p:nvPr/>
        </p:nvCxnSpPr>
        <p:spPr>
          <a:xfrm flipH="1">
            <a:off x="2319453" y="1635512"/>
            <a:ext cx="457200" cy="78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3860F1-CAB1-A070-A5DA-9557D6ACA97B}"/>
              </a:ext>
            </a:extLst>
          </p:cNvPr>
          <p:cNvCxnSpPr>
            <a:cxnSpLocks/>
          </p:cNvCxnSpPr>
          <p:nvPr/>
        </p:nvCxnSpPr>
        <p:spPr>
          <a:xfrm>
            <a:off x="2776653" y="1635512"/>
            <a:ext cx="2129884" cy="78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3762D1-F865-1EB5-D532-E1A285DE1715}"/>
              </a:ext>
            </a:extLst>
          </p:cNvPr>
          <p:cNvSpPr txBox="1"/>
          <p:nvPr/>
        </p:nvSpPr>
        <p:spPr>
          <a:xfrm>
            <a:off x="1345580" y="2987028"/>
            <a:ext cx="698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1s 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50852-5FD0-F1F5-1C57-3B81C132784C}"/>
              </a:ext>
            </a:extLst>
          </p:cNvPr>
          <p:cNvSpPr txBox="1"/>
          <p:nvPr/>
        </p:nvSpPr>
        <p:spPr>
          <a:xfrm>
            <a:off x="3862028" y="298702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100ms &gt;</a:t>
            </a:r>
          </a:p>
        </p:txBody>
      </p:sp>
    </p:spTree>
    <p:extLst>
      <p:ext uri="{BB962C8B-B14F-4D97-AF65-F5344CB8AC3E}">
        <p14:creationId xmlns:p14="http://schemas.microsoft.com/office/powerpoint/2010/main" val="768512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712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Performance:</a:t>
            </a:r>
          </a:p>
          <a:p>
            <a:pPr lvl="2"/>
            <a:r>
              <a:rPr lang="en-US" dirty="0"/>
              <a:t>	2-  Latency &amp; Throughput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90F19-3A96-0A01-36C3-FD5C5802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00" y="2393202"/>
            <a:ext cx="5229955" cy="1829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09986-1844-B3D2-23E8-9995522117B2}"/>
              </a:ext>
            </a:extLst>
          </p:cNvPr>
          <p:cNvSpPr txBox="1"/>
          <p:nvPr/>
        </p:nvSpPr>
        <p:spPr>
          <a:xfrm>
            <a:off x="1077951" y="2066693"/>
            <a:ext cx="287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Latency:</a:t>
            </a:r>
          </a:p>
        </p:txBody>
      </p:sp>
    </p:spTree>
    <p:extLst>
      <p:ext uri="{BB962C8B-B14F-4D97-AF65-F5344CB8AC3E}">
        <p14:creationId xmlns:p14="http://schemas.microsoft.com/office/powerpoint/2010/main" val="3411011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712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Performance:</a:t>
            </a:r>
          </a:p>
          <a:p>
            <a:pPr lvl="2"/>
            <a:r>
              <a:rPr lang="en-US" dirty="0"/>
              <a:t>	2-  Latency &amp; Throughput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09986-1844-B3D2-23E8-9995522117B2}"/>
              </a:ext>
            </a:extLst>
          </p:cNvPr>
          <p:cNvSpPr txBox="1"/>
          <p:nvPr/>
        </p:nvSpPr>
        <p:spPr>
          <a:xfrm>
            <a:off x="1077951" y="2066693"/>
            <a:ext cx="287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Latency: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07E72-5265-FC51-28F5-046EF63D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26" y="2780367"/>
            <a:ext cx="7325747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14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712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Performance:</a:t>
            </a:r>
          </a:p>
          <a:p>
            <a:pPr lvl="2"/>
            <a:r>
              <a:rPr lang="en-US" dirty="0"/>
              <a:t>	2-  Latency &amp; Throughput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09986-1844-B3D2-23E8-9995522117B2}"/>
              </a:ext>
            </a:extLst>
          </p:cNvPr>
          <p:cNvSpPr txBox="1"/>
          <p:nvPr/>
        </p:nvSpPr>
        <p:spPr>
          <a:xfrm>
            <a:off x="1077951" y="2066693"/>
            <a:ext cx="287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Throughput: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5431C-E2FA-615E-EA0C-6BE12ADB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69" y="2571750"/>
            <a:ext cx="6249272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2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E252A-2DAA-A331-8891-A6DC5F97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2" y="1664970"/>
            <a:ext cx="2438400" cy="2438400"/>
          </a:xfrm>
          <a:prstGeom prst="rect">
            <a:avLst/>
          </a:prstGeom>
        </p:spPr>
      </p:pic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5520D6D3-454F-016B-10ED-84F38021566F}"/>
              </a:ext>
            </a:extLst>
          </p:cNvPr>
          <p:cNvSpPr txBox="1">
            <a:spLocks/>
          </p:cNvSpPr>
          <p:nvPr/>
        </p:nvSpPr>
        <p:spPr>
          <a:xfrm>
            <a:off x="3888058" y="2049361"/>
            <a:ext cx="3211551" cy="105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Step = 1 m,</a:t>
            </a:r>
          </a:p>
          <a:p>
            <a:pPr algn="l"/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Top Speed = 2 Step/sec, </a:t>
            </a:r>
          </a:p>
          <a:p>
            <a:pPr algn="l"/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Top Speed = 2m/sec</a:t>
            </a:r>
          </a:p>
          <a:p>
            <a:pPr algn="l"/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296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712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Performance:</a:t>
            </a:r>
          </a:p>
          <a:p>
            <a:pPr lvl="2"/>
            <a:r>
              <a:rPr lang="en-US" dirty="0"/>
              <a:t>	2-  Latency &amp; Throughput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09986-1844-B3D2-23E8-9995522117B2}"/>
              </a:ext>
            </a:extLst>
          </p:cNvPr>
          <p:cNvSpPr txBox="1"/>
          <p:nvPr/>
        </p:nvSpPr>
        <p:spPr>
          <a:xfrm>
            <a:off x="1077951" y="2066693"/>
            <a:ext cx="287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Throughput: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ADEFF-7621-4442-00AB-DB4D9F28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79" y="2761315"/>
            <a:ext cx="65636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21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7121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Performance:</a:t>
            </a:r>
          </a:p>
          <a:p>
            <a:pPr lvl="2"/>
            <a:r>
              <a:rPr lang="en-US" dirty="0"/>
              <a:t>	1- Always talk in numbers </a:t>
            </a:r>
          </a:p>
          <a:p>
            <a:pPr lvl="2"/>
            <a:r>
              <a:rPr lang="en-US" dirty="0"/>
              <a:t>	2-  Latency &amp; Throughput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8E301-FFC2-99AB-90B9-33DFB0C5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090" y="2156420"/>
            <a:ext cx="3534268" cy="1895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673B60-4B8B-C1C8-A296-9730724A8D18}"/>
              </a:ext>
            </a:extLst>
          </p:cNvPr>
          <p:cNvSpPr txBox="1"/>
          <p:nvPr/>
        </p:nvSpPr>
        <p:spPr>
          <a:xfrm>
            <a:off x="6348761" y="3051887"/>
            <a:ext cx="669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1min</a:t>
            </a:r>
          </a:p>
        </p:txBody>
      </p:sp>
    </p:spTree>
    <p:extLst>
      <p:ext uri="{BB962C8B-B14F-4D97-AF65-F5344CB8AC3E}">
        <p14:creationId xmlns:p14="http://schemas.microsoft.com/office/powerpoint/2010/main" val="4180809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7121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Performance:</a:t>
            </a:r>
          </a:p>
          <a:p>
            <a:pPr lvl="2"/>
            <a:r>
              <a:rPr lang="en-US" dirty="0"/>
              <a:t>	1- Always talk in numbers </a:t>
            </a:r>
          </a:p>
          <a:p>
            <a:pPr lvl="2"/>
            <a:r>
              <a:rPr lang="en-US" dirty="0"/>
              <a:t>	2-  Latency &amp; Throughput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240E-50D9-3233-7652-2F2CD32C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11" y="2252177"/>
            <a:ext cx="3324689" cy="1962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7A6E9C-E488-86A8-4D91-007A99EE1DA0}"/>
              </a:ext>
            </a:extLst>
          </p:cNvPr>
          <p:cNvSpPr txBox="1"/>
          <p:nvPr/>
        </p:nvSpPr>
        <p:spPr>
          <a:xfrm>
            <a:off x="6348761" y="3051887"/>
            <a:ext cx="669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1min</a:t>
            </a:r>
          </a:p>
        </p:txBody>
      </p:sp>
    </p:spTree>
    <p:extLst>
      <p:ext uri="{BB962C8B-B14F-4D97-AF65-F5344CB8AC3E}">
        <p14:creationId xmlns:p14="http://schemas.microsoft.com/office/powerpoint/2010/main" val="4221086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654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Load: </a:t>
            </a:r>
          </a:p>
          <a:p>
            <a:pPr lvl="1"/>
            <a:r>
              <a:rPr lang="en-US" dirty="0"/>
              <a:t>	The Quantity of work that the system can do without crashing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9D446-2FC4-AD97-59FB-F39396F7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15" y="2009696"/>
            <a:ext cx="6535062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59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654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Load: </a:t>
            </a:r>
          </a:p>
          <a:p>
            <a:pPr lvl="1"/>
            <a:r>
              <a:rPr lang="en-US" dirty="0"/>
              <a:t>	The Quantity of work that the system can do without crashing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9D446-2FC4-AD97-59FB-F39396F7F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917" y="1985852"/>
            <a:ext cx="6535062" cy="112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E25B9F-D08A-3F56-EE56-EBCC45098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983" y="3322407"/>
            <a:ext cx="6144482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433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29268" y="1091340"/>
            <a:ext cx="654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Load: </a:t>
            </a:r>
          </a:p>
          <a:p>
            <a:pPr lvl="1"/>
            <a:r>
              <a:rPr lang="en-US" dirty="0"/>
              <a:t>	The Quantity of work that the system can do without crashing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9D446-2FC4-AD97-59FB-F39396F7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17" y="1985852"/>
            <a:ext cx="6535062" cy="112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E25B9F-D08A-3F56-EE56-EBCC45098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983" y="3160464"/>
            <a:ext cx="6144482" cy="876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BE340-F450-82EC-D196-882D7BFED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983" y="4120136"/>
            <a:ext cx="5896798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96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8CCE1-4C1D-DA53-B600-003EB86F04AD}"/>
              </a:ext>
            </a:extLst>
          </p:cNvPr>
          <p:cNvSpPr txBox="1"/>
          <p:nvPr/>
        </p:nvSpPr>
        <p:spPr>
          <a:xfrm>
            <a:off x="936702" y="1098774"/>
            <a:ext cx="65420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Data Volume: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How Much Data the System Will Accumulate Over Time</a:t>
            </a:r>
            <a:br>
              <a:rPr lang="en-US" dirty="0"/>
            </a:br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- Helps With:</a:t>
            </a:r>
          </a:p>
          <a:p>
            <a:br>
              <a:rPr lang="en-US" dirty="0"/>
            </a:br>
            <a:r>
              <a:rPr lang="en-US" dirty="0"/>
              <a:t>	* Deciding on Database Type</a:t>
            </a:r>
          </a:p>
          <a:p>
            <a:r>
              <a:rPr lang="en-US" dirty="0"/>
              <a:t>	* Designing Queries</a:t>
            </a:r>
          </a:p>
          <a:p>
            <a:r>
              <a:rPr lang="en-US" dirty="0"/>
              <a:t>	* Storage Planning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- Two  Important Aspects:</a:t>
            </a:r>
          </a:p>
          <a:p>
            <a:r>
              <a:rPr lang="en-US" dirty="0"/>
              <a:t>	1- Data Required on “Day one”</a:t>
            </a:r>
            <a:br>
              <a:rPr lang="en-US" dirty="0"/>
            </a:br>
            <a:r>
              <a:rPr lang="en-US" dirty="0"/>
              <a:t>	2- Data Growth</a:t>
            </a:r>
          </a:p>
          <a:p>
            <a:br>
              <a:rPr lang="en-US" dirty="0"/>
            </a:br>
            <a:r>
              <a:rPr lang="en-US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5B42D-66AD-D8E3-9C43-F0A4BF87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3962426"/>
            <a:ext cx="4340974" cy="6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72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013460" y="1028700"/>
            <a:ext cx="261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 Concurrent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9DD94-DB13-35A7-B449-55303EE3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33" y="1427614"/>
            <a:ext cx="7125694" cy="32961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742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4527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013460" y="1028700"/>
            <a:ext cx="261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 Concurrent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9DD94-DB13-35A7-B449-55303EE3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33" y="1427614"/>
            <a:ext cx="7125694" cy="32961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20AF41-121D-B3A0-5175-47149FC47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768" y="3131928"/>
            <a:ext cx="4917232" cy="6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37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013460" y="1028700"/>
            <a:ext cx="416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 SLA: Service Level Agreement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86AACB-4646-E38B-6244-003F42A7463C}"/>
              </a:ext>
            </a:extLst>
          </p:cNvPr>
          <p:cNvSpPr txBox="1"/>
          <p:nvPr/>
        </p:nvSpPr>
        <p:spPr>
          <a:xfrm>
            <a:off x="1562100" y="1771531"/>
            <a:ext cx="62865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SLA- Service Level Agreement (internal/ external)</a:t>
            </a:r>
            <a:b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</a:br>
            <a:endParaRPr lang="en-US" b="0" i="0" dirty="0">
              <a:solidFill>
                <a:srgbClr val="1C1D1C"/>
              </a:solidFill>
              <a:effectLst/>
              <a:latin typeface="IBM Plex Mono" panose="020B0509050203000203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SLOs - Service Level Objectives (The Target)</a:t>
            </a:r>
            <a:b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</a:br>
            <a:endParaRPr lang="en-US" b="0" i="0" dirty="0">
              <a:solidFill>
                <a:srgbClr val="1C1D1C"/>
              </a:solidFill>
              <a:effectLst/>
              <a:latin typeface="IBM Plex Mono" panose="020B0509050203000203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SLIs - Service Level Indicators</a:t>
            </a:r>
            <a:b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</a:br>
            <a:endParaRPr lang="en-US" b="0" i="0" dirty="0">
              <a:solidFill>
                <a:srgbClr val="1C1D1C"/>
              </a:solidFill>
              <a:effectLst/>
              <a:latin typeface="IBM Plex Mono" panose="020B0509050203000203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Important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024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E252A-2DAA-A331-8891-A6DC5F97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2" y="1664970"/>
            <a:ext cx="2438400" cy="243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B4516C-9755-F3E6-2707-FF92FAC81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000" y="1327401"/>
            <a:ext cx="5286857" cy="2643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2162B0-7509-AA28-B98F-86E9265CF3A5}"/>
              </a:ext>
            </a:extLst>
          </p:cNvPr>
          <p:cNvSpPr txBox="1"/>
          <p:nvPr/>
        </p:nvSpPr>
        <p:spPr>
          <a:xfrm>
            <a:off x="3668752" y="1105615"/>
            <a:ext cx="4690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 Medium"/>
                <a:ea typeface="Montserrat Medium"/>
                <a:cs typeface="Montserrat Medium"/>
                <a:sym typeface="Montserrat Medium"/>
              </a:rPr>
              <a:t>1 Step = 1m,     8 steps(8m) in 8 sec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51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013460" y="1028700"/>
            <a:ext cx="416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 SLA: Service Level Agreement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C818487-0D19-E18C-7BD8-2920CFA59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220" y="1728880"/>
            <a:ext cx="7054650" cy="26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21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Working With Requirements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013460" y="1028700"/>
            <a:ext cx="416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 SLA: Service Level Agreement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16AF7F-63AB-7E17-532C-82FA4280D3D3}"/>
              </a:ext>
            </a:extLst>
          </p:cNvPr>
          <p:cNvSpPr txBox="1"/>
          <p:nvPr/>
        </p:nvSpPr>
        <p:spPr>
          <a:xfrm>
            <a:off x="1428750" y="1771531"/>
            <a:ext cx="62865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SLA- Service Level Agreement (internal/ external)</a:t>
            </a:r>
            <a:b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</a:br>
            <a:endParaRPr lang="en-US" b="0" i="0" dirty="0">
              <a:solidFill>
                <a:srgbClr val="1C1D1C"/>
              </a:solidFill>
              <a:effectLst/>
              <a:latin typeface="IBM Plex Mono" panose="020B0509050203000203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SLOs - Service Level Objectives (The Target)</a:t>
            </a:r>
            <a:b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</a:br>
            <a:endParaRPr lang="en-US" b="0" i="0" dirty="0">
              <a:solidFill>
                <a:srgbClr val="1C1D1C"/>
              </a:solidFill>
              <a:effectLst/>
              <a:latin typeface="IBM Plex Mono" panose="020B0509050203000203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SLIs - Service Level Indicators (Actual Hit)</a:t>
            </a:r>
            <a:b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</a:br>
            <a:endParaRPr lang="en-US" b="0" i="0" dirty="0">
              <a:solidFill>
                <a:srgbClr val="1C1D1C"/>
              </a:solidFill>
              <a:effectLst/>
              <a:latin typeface="IBM Plex Mono" panose="020B0509050203000203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Important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19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03020" y="1079200"/>
            <a:ext cx="416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= Quality Attributes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F41415-258D-FB64-0E17-7D20A57DBC94}"/>
              </a:ext>
            </a:extLst>
          </p:cNvPr>
          <p:cNvSpPr txBox="1"/>
          <p:nvPr/>
        </p:nvSpPr>
        <p:spPr>
          <a:xfrm>
            <a:off x="1303020" y="1534542"/>
            <a:ext cx="668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Technical capabilities that should be used  in order to fulfill the 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921424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03020" y="1079200"/>
            <a:ext cx="416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= Quality Attributes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F41415-258D-FB64-0E17-7D20A57DBC94}"/>
              </a:ext>
            </a:extLst>
          </p:cNvPr>
          <p:cNvSpPr txBox="1"/>
          <p:nvPr/>
        </p:nvSpPr>
        <p:spPr>
          <a:xfrm>
            <a:off x="1303020" y="1534542"/>
            <a:ext cx="668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Technical capabilities that should be used  in order to fulfill the non-functional requirements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B0C52-D4DB-CA3D-3484-1BD6DCBE4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020" y="2307874"/>
            <a:ext cx="5353473" cy="13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4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03020" y="1079200"/>
            <a:ext cx="416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= Quality Attributes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F41415-258D-FB64-0E17-7D20A57DBC94}"/>
              </a:ext>
            </a:extLst>
          </p:cNvPr>
          <p:cNvSpPr txBox="1"/>
          <p:nvPr/>
        </p:nvSpPr>
        <p:spPr>
          <a:xfrm>
            <a:off x="1303020" y="1534542"/>
            <a:ext cx="668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Technical capabilities that should be used  in order to fulfill the non-functional requirements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B0C52-D4DB-CA3D-3484-1BD6DCBE4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020" y="2307874"/>
            <a:ext cx="5353473" cy="1346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46C3F2-455A-92A5-1784-5735E8798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020" y="3881331"/>
            <a:ext cx="2820592" cy="7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5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03020" y="1079200"/>
            <a:ext cx="416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= Quality Attributes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4C281B1-9EB8-EA4B-A8A4-2AC3BD702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67" y="1535747"/>
            <a:ext cx="7201905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18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10640" y="959303"/>
            <a:ext cx="416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= Quality Attributes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AB3F1FC-70A2-F9F1-9533-20FE650DE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0240" y="1346080"/>
            <a:ext cx="4483711" cy="347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4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10640" y="959303"/>
            <a:ext cx="416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= Quality Attributes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11933F7-B4A4-44D8-1D80-0A2535907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237" y="1518186"/>
            <a:ext cx="1875645" cy="2666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3DC869-1BC1-0396-5E64-6CF40205A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2237" y="3235551"/>
            <a:ext cx="1401591" cy="533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391B39-3846-636E-3B70-E1068F4535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4294" y="3797228"/>
            <a:ext cx="1257475" cy="5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88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10640" y="959303"/>
            <a:ext cx="416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1C1D1C"/>
                </a:solidFill>
                <a:effectLst/>
                <a:latin typeface="+mj-lt"/>
              </a:rPr>
              <a:t>- Scalability</a:t>
            </a:r>
            <a:endParaRPr lang="en-US" sz="1800" b="1" dirty="0"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1F869E8-5347-E4F6-31C7-7022C51DD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874" y="1807507"/>
            <a:ext cx="3250251" cy="15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90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10640" y="959303"/>
            <a:ext cx="416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1C1D1C"/>
                </a:solidFill>
                <a:effectLst/>
                <a:latin typeface="+mj-lt"/>
              </a:rPr>
              <a:t>- Scalability</a:t>
            </a:r>
            <a:endParaRPr lang="en-US" sz="1800" b="1" dirty="0"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1F869E8-5347-E4F6-31C7-7022C51DD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934" y="2236748"/>
            <a:ext cx="3250251" cy="15781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1B25B-A1A3-29D2-59BD-1FE5355E67F7}"/>
              </a:ext>
            </a:extLst>
          </p:cNvPr>
          <p:cNvSpPr txBox="1"/>
          <p:nvPr/>
        </p:nvSpPr>
        <p:spPr>
          <a:xfrm>
            <a:off x="1407600" y="1748172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+mj-lt"/>
              </a:rPr>
              <a:t>Non-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+mj-lt"/>
              </a:rPr>
              <a:t>Scalable System</a:t>
            </a:r>
            <a:endParaRPr lang="en-US" sz="18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EA961-20F4-66BE-7D7B-9A56EEB00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3286" y="2166171"/>
            <a:ext cx="3000000" cy="978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E843A1-8A92-DC32-20D4-737EE62F2982}"/>
              </a:ext>
            </a:extLst>
          </p:cNvPr>
          <p:cNvSpPr txBox="1"/>
          <p:nvPr/>
        </p:nvSpPr>
        <p:spPr>
          <a:xfrm>
            <a:off x="5478780" y="1747316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dirty="0">
                <a:solidFill>
                  <a:srgbClr val="00B050"/>
                </a:solidFill>
                <a:effectLst/>
                <a:latin typeface="+mj-lt"/>
              </a:rPr>
              <a:t>Scalable System</a:t>
            </a:r>
            <a:endParaRPr lang="en-US" sz="1800" b="1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679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4516C-9755-F3E6-2707-FF92FAC81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2" y="1480806"/>
            <a:ext cx="5286857" cy="2643429"/>
          </a:xfrm>
          <a:prstGeom prst="rect">
            <a:avLst/>
          </a:prstGeom>
        </p:spPr>
      </p:pic>
      <p:pic>
        <p:nvPicPr>
          <p:cNvPr id="6" name="Picture 5" descr="A cartoon of lungs with a warning sign&#10;&#10;Description automatically generated">
            <a:extLst>
              <a:ext uri="{FF2B5EF4-FFF2-40B4-BE49-F238E27FC236}">
                <a16:creationId xmlns:a16="http://schemas.microsoft.com/office/drawing/2014/main" id="{D1DBE162-D9EA-6637-54C0-9337A56C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966" y="1292458"/>
            <a:ext cx="908049" cy="90804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8D5E85-A5B8-978F-07E9-FE4CA9DE9B7D}"/>
              </a:ext>
            </a:extLst>
          </p:cNvPr>
          <p:cNvSpPr/>
          <p:nvPr/>
        </p:nvSpPr>
        <p:spPr>
          <a:xfrm>
            <a:off x="2326888" y="1813932"/>
            <a:ext cx="1293541" cy="386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E2C555-904A-865C-68CB-C03408FD7999}"/>
              </a:ext>
            </a:extLst>
          </p:cNvPr>
          <p:cNvCxnSpPr/>
          <p:nvPr/>
        </p:nvCxnSpPr>
        <p:spPr>
          <a:xfrm>
            <a:off x="3620429" y="2014654"/>
            <a:ext cx="2824976" cy="107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CCCB299-DD96-9716-A6BD-BA4AE4B6B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94" y="2449510"/>
            <a:ext cx="1049991" cy="1049991"/>
          </a:xfrm>
          <a:prstGeom prst="rect">
            <a:avLst/>
          </a:prstGeom>
        </p:spPr>
      </p:pic>
      <p:pic>
        <p:nvPicPr>
          <p:cNvPr id="17" name="Picture 16" descr="A food pyramid with different food items&#10;&#10;Description automatically generated">
            <a:extLst>
              <a:ext uri="{FF2B5EF4-FFF2-40B4-BE49-F238E27FC236}">
                <a16:creationId xmlns:a16="http://schemas.microsoft.com/office/drawing/2014/main" id="{13EBB476-3073-6BEA-9303-3810E0CD4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680" y="3717563"/>
            <a:ext cx="988617" cy="9886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492E71-A17A-CD3B-E5DF-174F11BD4BCF}"/>
              </a:ext>
            </a:extLst>
          </p:cNvPr>
          <p:cNvSpPr txBox="1"/>
          <p:nvPr/>
        </p:nvSpPr>
        <p:spPr>
          <a:xfrm>
            <a:off x="628605" y="1238578"/>
            <a:ext cx="4690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 Medium"/>
                <a:ea typeface="Montserrat Medium"/>
                <a:cs typeface="Montserrat Medium"/>
                <a:sym typeface="Montserrat Medium"/>
              </a:rPr>
              <a:t>1 Step = 1m,     8 steps(8m) in 8 sec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22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10640" y="959303"/>
            <a:ext cx="416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1C1D1C"/>
                </a:solidFill>
                <a:effectLst/>
                <a:latin typeface="+mj-lt"/>
              </a:rPr>
              <a:t>- Manageability </a:t>
            </a:r>
            <a:endParaRPr lang="en-US" sz="1800" b="1" dirty="0"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320C1E-B633-7DE8-0F62-19CF5EC5586A}"/>
              </a:ext>
            </a:extLst>
          </p:cNvPr>
          <p:cNvSpPr txBox="1"/>
          <p:nvPr/>
        </p:nvSpPr>
        <p:spPr>
          <a:xfrm>
            <a:off x="2080260" y="1501140"/>
            <a:ext cx="5288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“Know what's going on and take actions accordingly”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DE1BB-A6C6-AD88-C469-79990829B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5960" y="2436694"/>
            <a:ext cx="6094625" cy="204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5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10640" y="959303"/>
            <a:ext cx="416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1C1D1C"/>
                </a:solidFill>
                <a:effectLst/>
                <a:latin typeface="+mj-lt"/>
              </a:rPr>
              <a:t>- Modularity </a:t>
            </a:r>
            <a:endParaRPr lang="en-US" sz="1800" b="1" dirty="0"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320C1E-B633-7DE8-0F62-19CF5EC5586A}"/>
              </a:ext>
            </a:extLst>
          </p:cNvPr>
          <p:cNvSpPr txBox="1"/>
          <p:nvPr/>
        </p:nvSpPr>
        <p:spPr>
          <a:xfrm>
            <a:off x="861060" y="1499876"/>
            <a:ext cx="771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“system that is built from building blocks, that can be changed or replaced without affecting the whole system.”</a:t>
            </a:r>
          </a:p>
        </p:txBody>
      </p:sp>
    </p:spTree>
    <p:extLst>
      <p:ext uri="{BB962C8B-B14F-4D97-AF65-F5344CB8AC3E}">
        <p14:creationId xmlns:p14="http://schemas.microsoft.com/office/powerpoint/2010/main" val="414846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10640" y="959303"/>
            <a:ext cx="416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1C1D1C"/>
                </a:solidFill>
                <a:effectLst/>
                <a:latin typeface="+mj-lt"/>
              </a:rPr>
              <a:t>- Modularity </a:t>
            </a:r>
            <a:endParaRPr lang="en-US" sz="1800" b="1" dirty="0"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22CF96-299B-F563-B4D3-F3DA1B49E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416" y="1462105"/>
            <a:ext cx="5116324" cy="27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48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10640" y="959303"/>
            <a:ext cx="416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1C1D1C"/>
                </a:solidFill>
                <a:effectLst/>
                <a:latin typeface="+mj-lt"/>
              </a:rPr>
              <a:t>- Modularity </a:t>
            </a:r>
            <a:endParaRPr lang="en-US" sz="1800" b="1" dirty="0"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A4C4FE9-B77A-2CBE-2E84-BB2F8E311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" y="1447879"/>
            <a:ext cx="6277526" cy="31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3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10640" y="959303"/>
            <a:ext cx="416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1C1D1C"/>
                </a:solidFill>
                <a:effectLst/>
                <a:latin typeface="+mj-lt"/>
              </a:rPr>
              <a:t>- Modularity </a:t>
            </a:r>
            <a:endParaRPr lang="en-US" sz="1800" b="1" dirty="0"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AEC10F-DAAE-4F69-A4F2-46865015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4119" y="1447879"/>
            <a:ext cx="5575761" cy="30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1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59508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*-</a:t>
            </a:r>
            <a:r>
              <a:rPr lang="en-US" dirty="0" err="1">
                <a:solidFill>
                  <a:srgbClr val="1C1D1C"/>
                </a:solidFill>
                <a:latin typeface="IBM Plex Mono" panose="020B0509050203000203" pitchFamily="49" charset="0"/>
              </a:rPr>
              <a:t>i</a:t>
            </a:r>
            <a:r>
              <a:rPr lang="en-US" b="0" i="0" dirty="0" err="1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lities</a:t>
            </a:r>
            <a:r>
              <a:rPr lang="en-US" b="0" i="0" dirty="0">
                <a:solidFill>
                  <a:srgbClr val="1C1D1C"/>
                </a:solidFill>
                <a:effectLst/>
                <a:latin typeface="IBM Plex Mono" panose="020B0509050203000203" pitchFamily="49" charset="0"/>
              </a:rPr>
              <a:t>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5592A-3E50-A6D4-46CE-304511E5C9C0}"/>
              </a:ext>
            </a:extLst>
          </p:cNvPr>
          <p:cNvSpPr txBox="1"/>
          <p:nvPr/>
        </p:nvSpPr>
        <p:spPr>
          <a:xfrm>
            <a:off x="1310640" y="959303"/>
            <a:ext cx="416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1C1D1C"/>
                </a:solidFill>
                <a:effectLst/>
                <a:latin typeface="+mj-lt"/>
              </a:rPr>
              <a:t>- Testability </a:t>
            </a:r>
            <a:endParaRPr lang="en-US" sz="1800" b="1" dirty="0"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CD9BE-FBE5-EFFF-F3BE-BD8D5DB410B4}"/>
              </a:ext>
            </a:extLst>
          </p:cNvPr>
          <p:cNvGrpSpPr/>
          <p:nvPr/>
        </p:nvGrpSpPr>
        <p:grpSpPr>
          <a:xfrm>
            <a:off x="2080260" y="3629460"/>
            <a:ext cx="883800" cy="246960"/>
            <a:chOff x="2080260" y="3629460"/>
            <a:chExt cx="883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14:cNvPr>
                <p14:cNvContentPartPr/>
                <p14:nvPr/>
              </p14:nvContentPartPr>
              <p14:xfrm>
                <a:off x="2080260" y="3654660"/>
                <a:ext cx="448560" cy="2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44971C-3AD9-1A24-BC02-622258023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7260" y="3591660"/>
                  <a:ext cx="574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14:cNvPr>
                <p14:cNvContentPartPr/>
                <p14:nvPr/>
              </p14:nvContentPartPr>
              <p14:xfrm>
                <a:off x="2640060" y="3629460"/>
                <a:ext cx="324000" cy="4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51A7C5-C35C-CE63-0E29-EFACBBC07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60" y="3566460"/>
                  <a:ext cx="449640" cy="169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70C34E-E454-6BD9-7E04-22F3A726FA40}"/>
              </a:ext>
            </a:extLst>
          </p:cNvPr>
          <p:cNvSpPr txBox="1"/>
          <p:nvPr/>
        </p:nvSpPr>
        <p:spPr>
          <a:xfrm>
            <a:off x="1623060" y="1595700"/>
            <a:ext cx="5196840" cy="274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Types of Tests: </a:t>
            </a:r>
          </a:p>
          <a:p>
            <a:pPr>
              <a:lnSpc>
                <a:spcPct val="150000"/>
              </a:lnSpc>
            </a:pPr>
            <a:r>
              <a:rPr lang="en-US" dirty="0"/>
              <a:t>	1- Manual Test</a:t>
            </a:r>
            <a:br>
              <a:rPr lang="en-US" dirty="0"/>
            </a:br>
            <a:r>
              <a:rPr lang="en-US" dirty="0"/>
              <a:t>	2- Unit Test </a:t>
            </a:r>
          </a:p>
          <a:p>
            <a:pPr>
              <a:lnSpc>
                <a:spcPct val="150000"/>
              </a:lnSpc>
            </a:pPr>
            <a:r>
              <a:rPr lang="en-US" dirty="0"/>
              <a:t>	3- Integration Test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Testability’s Characteristics:</a:t>
            </a:r>
          </a:p>
          <a:p>
            <a:pPr>
              <a:lnSpc>
                <a:spcPct val="150000"/>
              </a:lnSpc>
            </a:pPr>
            <a:br>
              <a:rPr lang="en-US" dirty="0"/>
            </a:br>
            <a:r>
              <a:rPr lang="en-US" dirty="0"/>
              <a:t>	1- Independent modules and methods</a:t>
            </a:r>
            <a:br>
              <a:rPr lang="en-US" dirty="0"/>
            </a:br>
            <a:r>
              <a:rPr lang="en-US" dirty="0"/>
              <a:t>	2- Single responsibility </a:t>
            </a:r>
          </a:p>
        </p:txBody>
      </p:sp>
    </p:spTree>
    <p:extLst>
      <p:ext uri="{BB962C8B-B14F-4D97-AF65-F5344CB8AC3E}">
        <p14:creationId xmlns:p14="http://schemas.microsoft.com/office/powerpoint/2010/main" val="1145109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99652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Understanding Software Architecture: From Monoliths / Microservices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Monoliths versus microservices - Octopus Deploy">
            <a:extLst>
              <a:ext uri="{FF2B5EF4-FFF2-40B4-BE49-F238E27FC236}">
                <a16:creationId xmlns:a16="http://schemas.microsoft.com/office/drawing/2014/main" id="{2EF3AD09-3F95-8271-DCC4-25001119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60" y="1222453"/>
            <a:ext cx="5968048" cy="350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746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64712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Sync and Async process Communication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B919C-AC02-75A8-081D-ED2DDA5E05D4}"/>
              </a:ext>
            </a:extLst>
          </p:cNvPr>
          <p:cNvSpPr txBox="1"/>
          <p:nvPr/>
        </p:nvSpPr>
        <p:spPr>
          <a:xfrm>
            <a:off x="528750" y="792841"/>
            <a:ext cx="76475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dirty="0">
                <a:solidFill>
                  <a:schemeClr val="tx1"/>
                </a:solidFill>
                <a:effectLst/>
                <a:latin typeface="-apple-system"/>
              </a:rPr>
              <a:t>Synchronous Communication Examples:</a:t>
            </a:r>
          </a:p>
          <a:p>
            <a:pPr algn="l" fontAlgn="t">
              <a:buFont typeface="+mj-lt"/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-apple-system"/>
              </a:rPr>
              <a:t>HTTP Request-Response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When a client sends an HTTP request to a server and waits for a response before proceeding.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Example: A user submits a form on a website, and the server processes the request synchronously, responding with a success message or an error message.</a:t>
            </a:r>
          </a:p>
          <a:p>
            <a:pPr algn="l" fontAlgn="t">
              <a:buFont typeface="+mj-lt"/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-apple-system"/>
              </a:rPr>
              <a:t>Remote Procedure Call (RPC)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In RPC, a client sends a request to a remote server and waits for the server to process the request and return a response.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Example: A client application calls a remote API method over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-apple-system"/>
              </a:rPr>
              <a:t>gRPC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 and waits for the response to process further.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E1799-FF13-05A2-457C-B9DA368FE023}"/>
              </a:ext>
            </a:extLst>
          </p:cNvPr>
          <p:cNvSpPr txBox="1"/>
          <p:nvPr/>
        </p:nvSpPr>
        <p:spPr>
          <a:xfrm>
            <a:off x="452550" y="2774867"/>
            <a:ext cx="85496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dirty="0">
                <a:solidFill>
                  <a:schemeClr val="tx1"/>
                </a:solidFill>
                <a:effectLst/>
                <a:latin typeface="-apple-system"/>
              </a:rPr>
              <a:t>Asynchronous Communication Examples:</a:t>
            </a:r>
          </a:p>
          <a:p>
            <a:pPr algn="l" fontAlgn="t">
              <a:buFont typeface="+mj-lt"/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-apple-system"/>
              </a:rPr>
              <a:t>Message Queues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Services can communicate asynchronously through message queues like RabbitMQ or Apache Kafka.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Example: Service A puts a message in a queue, and Service B consumes the message at its own pace, processing it without immediate interaction with Service A.</a:t>
            </a:r>
          </a:p>
          <a:p>
            <a:pPr algn="l" fontAlgn="t">
              <a:buFont typeface="+mj-lt"/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-apple-system"/>
              </a:rPr>
              <a:t>Publish-Subscribe Pattern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Services can communicate using a publish-subscribe pattern, where publishers send messages to a topic, and subscribers receive messages from that topic.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-apple-system"/>
              </a:rPr>
              <a:t>Example: Service A publishes a message to a topic, and Service B and Service C (subscribers) receive and process the message independently.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4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44975"/>
            <a:ext cx="8238900" cy="64712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Component architecture and system architecture </a:t>
            </a:r>
          </a:p>
        </p:txBody>
      </p:sp>
      <p:sp>
        <p:nvSpPr>
          <p:cNvPr id="11" name="Google Shape;53;p16">
            <a:extLst>
              <a:ext uri="{FF2B5EF4-FFF2-40B4-BE49-F238E27FC236}">
                <a16:creationId xmlns:a16="http://schemas.microsoft.com/office/drawing/2014/main" id="{57C92B16-4D56-9E92-46B4-D0B266D1A3C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202B7-570A-A6AB-02AE-CE69DB3F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1631"/>
            <a:ext cx="9144000" cy="246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998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19450"/>
            <a:ext cx="452331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Core Principles of Software Architecture</a:t>
            </a: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162990" y="1308360"/>
            <a:ext cx="4409010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 Separation of Concerns (SOC)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6D48D-F2D0-9FE1-06AB-44D408BACCB1}"/>
              </a:ext>
            </a:extLst>
          </p:cNvPr>
          <p:cNvSpPr txBox="1"/>
          <p:nvPr/>
        </p:nvSpPr>
        <p:spPr>
          <a:xfrm>
            <a:off x="452550" y="1769184"/>
            <a:ext cx="440901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Separate Lage blocks with in the application</a:t>
            </a:r>
          </a:p>
          <a:p>
            <a:br>
              <a:rPr lang="en-US" sz="1600" dirty="0"/>
            </a:br>
            <a:r>
              <a:rPr lang="en-US" sz="1600" dirty="0"/>
              <a:t>	- Business logic from infrastructure 	  and UI</a:t>
            </a:r>
          </a:p>
          <a:p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No link with the low-level implementation</a:t>
            </a:r>
          </a:p>
          <a:p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Make it easier to test</a:t>
            </a:r>
          </a:p>
          <a:p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Basic idea behind layering code in applications </a:t>
            </a:r>
          </a:p>
          <a:p>
            <a:pPr lvl="6" algn="just"/>
            <a:r>
              <a:rPr lang="en-US" sz="1200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0BA46-A221-935F-876F-11A6FEEA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680" y="1344"/>
            <a:ext cx="4084321" cy="51495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53;p16">
            <a:extLst>
              <a:ext uri="{FF2B5EF4-FFF2-40B4-BE49-F238E27FC236}">
                <a16:creationId xmlns:a16="http://schemas.microsoft.com/office/drawing/2014/main" id="{05782513-63BC-6202-9B86-25C153C0D9C9}"/>
              </a:ext>
            </a:extLst>
          </p:cNvPr>
          <p:cNvSpPr txBox="1"/>
          <p:nvPr/>
        </p:nvSpPr>
        <p:spPr>
          <a:xfrm>
            <a:off x="122796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745458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4516C-9755-F3E6-2707-FF92FAC81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2" y="1480806"/>
            <a:ext cx="5286857" cy="2643429"/>
          </a:xfrm>
          <a:prstGeom prst="rect">
            <a:avLst/>
          </a:prstGeom>
        </p:spPr>
      </p:pic>
      <p:pic>
        <p:nvPicPr>
          <p:cNvPr id="6" name="Picture 5" descr="A cartoon of lungs with a warning sign&#10;&#10;Description automatically generated">
            <a:extLst>
              <a:ext uri="{FF2B5EF4-FFF2-40B4-BE49-F238E27FC236}">
                <a16:creationId xmlns:a16="http://schemas.microsoft.com/office/drawing/2014/main" id="{D1DBE162-D9EA-6637-54C0-9337A56C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966" y="1292458"/>
            <a:ext cx="908049" cy="90804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8D5E85-A5B8-978F-07E9-FE4CA9DE9B7D}"/>
              </a:ext>
            </a:extLst>
          </p:cNvPr>
          <p:cNvSpPr/>
          <p:nvPr/>
        </p:nvSpPr>
        <p:spPr>
          <a:xfrm>
            <a:off x="2326888" y="1813932"/>
            <a:ext cx="1293541" cy="386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E2C555-904A-865C-68CB-C03408FD7999}"/>
              </a:ext>
            </a:extLst>
          </p:cNvPr>
          <p:cNvCxnSpPr/>
          <p:nvPr/>
        </p:nvCxnSpPr>
        <p:spPr>
          <a:xfrm>
            <a:off x="3620429" y="2014654"/>
            <a:ext cx="2824976" cy="107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CCCB299-DD96-9716-A6BD-BA4AE4B6B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94" y="2449510"/>
            <a:ext cx="1049991" cy="1049991"/>
          </a:xfrm>
          <a:prstGeom prst="rect">
            <a:avLst/>
          </a:prstGeom>
        </p:spPr>
      </p:pic>
      <p:pic>
        <p:nvPicPr>
          <p:cNvPr id="17" name="Picture 16" descr="A food pyramid with different food items&#10;&#10;Description automatically generated">
            <a:extLst>
              <a:ext uri="{FF2B5EF4-FFF2-40B4-BE49-F238E27FC236}">
                <a16:creationId xmlns:a16="http://schemas.microsoft.com/office/drawing/2014/main" id="{13EBB476-3073-6BEA-9303-3810E0CD4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680" y="3717563"/>
            <a:ext cx="988617" cy="988617"/>
          </a:xfrm>
          <a:prstGeom prst="rect">
            <a:avLst/>
          </a:prstGeom>
        </p:spPr>
      </p:pic>
      <p:pic>
        <p:nvPicPr>
          <p:cNvPr id="8" name="Picture 7" descr="A stack of green dollar bills&#10;&#10;Description automatically generated">
            <a:extLst>
              <a:ext uri="{FF2B5EF4-FFF2-40B4-BE49-F238E27FC236}">
                <a16:creationId xmlns:a16="http://schemas.microsoft.com/office/drawing/2014/main" id="{C0DD552D-C5E5-9BB2-6DD3-5BA7F4E6E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137" y="1813932"/>
            <a:ext cx="2517215" cy="2517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2D3069-E343-9FE3-2349-D1CCF377AE7F}"/>
              </a:ext>
            </a:extLst>
          </p:cNvPr>
          <p:cNvSpPr txBox="1"/>
          <p:nvPr/>
        </p:nvSpPr>
        <p:spPr>
          <a:xfrm>
            <a:off x="628605" y="1238578"/>
            <a:ext cx="4690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 Medium"/>
                <a:ea typeface="Montserrat Medium"/>
                <a:cs typeface="Montserrat Medium"/>
                <a:sym typeface="Montserrat Medium"/>
              </a:rPr>
              <a:t>1 Step = 1m,     8 steps(8m) in 8 sec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785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19450"/>
            <a:ext cx="452331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Core Principles of Software Architecture</a:t>
            </a: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162990" y="1308360"/>
            <a:ext cx="4409010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 Single Responsibility Principle (SRP)</a:t>
            </a:r>
          </a:p>
        </p:txBody>
      </p:sp>
      <p:pic>
        <p:nvPicPr>
          <p:cNvPr id="6" name="Picture 5" descr="A red swiss army knife&#10;&#10;Description automatically generated">
            <a:extLst>
              <a:ext uri="{FF2B5EF4-FFF2-40B4-BE49-F238E27FC236}">
                <a16:creationId xmlns:a16="http://schemas.microsoft.com/office/drawing/2014/main" id="{2C451151-3A47-B278-EDAF-7D0C557BD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860" y="0"/>
            <a:ext cx="416814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D4B33-A7C3-8B8F-CD74-2936391F4662}"/>
              </a:ext>
            </a:extLst>
          </p:cNvPr>
          <p:cNvSpPr txBox="1"/>
          <p:nvPr/>
        </p:nvSpPr>
        <p:spPr>
          <a:xfrm>
            <a:off x="452550" y="1761750"/>
            <a:ext cx="440901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Comes from OO, also applicable on architectural level</a:t>
            </a:r>
          </a:p>
          <a:p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Create loose-coupling and increase modularity</a:t>
            </a:r>
          </a:p>
          <a:p>
            <a:endParaRPr lang="en-US" sz="16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In layered applications, SR is applied on the level of the layers </a:t>
            </a:r>
          </a:p>
          <a:p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Microservices are also SR.  </a:t>
            </a:r>
          </a:p>
          <a:p>
            <a:pPr lvl="6" algn="just"/>
            <a:r>
              <a:rPr lang="en-US" sz="1200" dirty="0"/>
              <a:t>	</a:t>
            </a:r>
          </a:p>
        </p:txBody>
      </p:sp>
      <p:sp>
        <p:nvSpPr>
          <p:cNvPr id="5" name="Google Shape;53;p16">
            <a:extLst>
              <a:ext uri="{FF2B5EF4-FFF2-40B4-BE49-F238E27FC236}">
                <a16:creationId xmlns:a16="http://schemas.microsoft.com/office/drawing/2014/main" id="{F7B0155C-5454-2383-5486-1CF51797B264}"/>
              </a:ext>
            </a:extLst>
          </p:cNvPr>
          <p:cNvSpPr txBox="1"/>
          <p:nvPr/>
        </p:nvSpPr>
        <p:spPr>
          <a:xfrm>
            <a:off x="123558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797908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528750" y="265170"/>
            <a:ext cx="788373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Core Principles of Software Architecture</a:t>
            </a: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368730" y="1070914"/>
            <a:ext cx="4409010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 Dependency Inversion Principle (DIP)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6D48D-F2D0-9FE1-06AB-44D408BACCB1}"/>
              </a:ext>
            </a:extLst>
          </p:cNvPr>
          <p:cNvSpPr txBox="1"/>
          <p:nvPr/>
        </p:nvSpPr>
        <p:spPr>
          <a:xfrm>
            <a:off x="1049235" y="1639830"/>
            <a:ext cx="68427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Direction of dependency should be in direction of abstraction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Avoid direct dependencies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D9DB4-3E6B-3134-1B4F-A38078F2E039}"/>
              </a:ext>
            </a:extLst>
          </p:cNvPr>
          <p:cNvSpPr/>
          <p:nvPr/>
        </p:nvSpPr>
        <p:spPr>
          <a:xfrm>
            <a:off x="2263140" y="2395670"/>
            <a:ext cx="1143000" cy="43947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E1416-62D2-6830-1F4B-71148F222EF1}"/>
              </a:ext>
            </a:extLst>
          </p:cNvPr>
          <p:cNvSpPr/>
          <p:nvPr/>
        </p:nvSpPr>
        <p:spPr>
          <a:xfrm>
            <a:off x="2263140" y="3125528"/>
            <a:ext cx="1143000" cy="4394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43FA-C8C5-C897-1A6D-9CF70AD08955}"/>
              </a:ext>
            </a:extLst>
          </p:cNvPr>
          <p:cNvSpPr/>
          <p:nvPr/>
        </p:nvSpPr>
        <p:spPr>
          <a:xfrm>
            <a:off x="2263140" y="3856281"/>
            <a:ext cx="1143000" cy="43947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875B0E-CE35-23E4-6F62-6B9436B90FA1}"/>
              </a:ext>
            </a:extLst>
          </p:cNvPr>
          <p:cNvSpPr/>
          <p:nvPr/>
        </p:nvSpPr>
        <p:spPr>
          <a:xfrm>
            <a:off x="5631180" y="2410910"/>
            <a:ext cx="1143000" cy="43947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FAE267-3A9E-EE5F-8407-5DB0F238C202}"/>
              </a:ext>
            </a:extLst>
          </p:cNvPr>
          <p:cNvSpPr/>
          <p:nvPr/>
        </p:nvSpPr>
        <p:spPr>
          <a:xfrm>
            <a:off x="5631180" y="3140768"/>
            <a:ext cx="1143000" cy="4394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53DE1E-FF4E-42DD-F635-A12AF50F823D}"/>
              </a:ext>
            </a:extLst>
          </p:cNvPr>
          <p:cNvSpPr/>
          <p:nvPr/>
        </p:nvSpPr>
        <p:spPr>
          <a:xfrm>
            <a:off x="5631180" y="3871521"/>
            <a:ext cx="1143000" cy="43947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51E147-6394-F998-9161-DD4C31B89D73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834640" y="2835148"/>
            <a:ext cx="0" cy="290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51EB55-D278-0910-9826-61570F1BBA09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834640" y="3565006"/>
            <a:ext cx="0" cy="29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590A42-51AE-A863-7084-7AA50C7D5D2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202680" y="2850388"/>
            <a:ext cx="0" cy="290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B2CDF0-FD24-92EB-CF95-EAD7F8CE6357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6202680" y="3580246"/>
            <a:ext cx="0" cy="29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EE519-D4B4-B6CA-14E2-98848D10706A}"/>
              </a:ext>
            </a:extLst>
          </p:cNvPr>
          <p:cNvSpPr txBox="1"/>
          <p:nvPr/>
        </p:nvSpPr>
        <p:spPr>
          <a:xfrm>
            <a:off x="910590" y="3191378"/>
            <a:ext cx="96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compile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42E371-45CC-C39D-AF48-F7B668DA36FE}"/>
              </a:ext>
            </a:extLst>
          </p:cNvPr>
          <p:cNvSpPr txBox="1"/>
          <p:nvPr/>
        </p:nvSpPr>
        <p:spPr>
          <a:xfrm>
            <a:off x="7319010" y="3205464"/>
            <a:ext cx="96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12" name="Google Shape;53;p16">
            <a:extLst>
              <a:ext uri="{FF2B5EF4-FFF2-40B4-BE49-F238E27FC236}">
                <a16:creationId xmlns:a16="http://schemas.microsoft.com/office/drawing/2014/main" id="{9089D16A-E049-F0BB-AC05-7D16D76874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568527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528750" y="265170"/>
            <a:ext cx="788373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Core Principles of Software Architecture</a:t>
            </a: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368730" y="1070914"/>
            <a:ext cx="4409010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 Dependency Inversion Principle (DIP)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6D48D-F2D0-9FE1-06AB-44D408BACCB1}"/>
              </a:ext>
            </a:extLst>
          </p:cNvPr>
          <p:cNvSpPr txBox="1"/>
          <p:nvPr/>
        </p:nvSpPr>
        <p:spPr>
          <a:xfrm>
            <a:off x="1049235" y="1639830"/>
            <a:ext cx="684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Instead, use dependency inversion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More testable, modular and maintainable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Dependency injection becomes possible because of Dependency inversion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D9DB4-3E6B-3134-1B4F-A38078F2E039}"/>
              </a:ext>
            </a:extLst>
          </p:cNvPr>
          <p:cNvSpPr/>
          <p:nvPr/>
        </p:nvSpPr>
        <p:spPr>
          <a:xfrm>
            <a:off x="2263140" y="2395670"/>
            <a:ext cx="1143000" cy="43947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E1416-62D2-6830-1F4B-71148F222EF1}"/>
              </a:ext>
            </a:extLst>
          </p:cNvPr>
          <p:cNvSpPr/>
          <p:nvPr/>
        </p:nvSpPr>
        <p:spPr>
          <a:xfrm>
            <a:off x="2263140" y="3125528"/>
            <a:ext cx="1143000" cy="43947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43FA-C8C5-C897-1A6D-9CF70AD08955}"/>
              </a:ext>
            </a:extLst>
          </p:cNvPr>
          <p:cNvSpPr/>
          <p:nvPr/>
        </p:nvSpPr>
        <p:spPr>
          <a:xfrm>
            <a:off x="2263140" y="3856281"/>
            <a:ext cx="1143000" cy="43947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875B0E-CE35-23E4-6F62-6B9436B90FA1}"/>
              </a:ext>
            </a:extLst>
          </p:cNvPr>
          <p:cNvSpPr/>
          <p:nvPr/>
        </p:nvSpPr>
        <p:spPr>
          <a:xfrm>
            <a:off x="5631180" y="2410910"/>
            <a:ext cx="1143000" cy="43947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FAE267-3A9E-EE5F-8407-5DB0F238C202}"/>
              </a:ext>
            </a:extLst>
          </p:cNvPr>
          <p:cNvSpPr/>
          <p:nvPr/>
        </p:nvSpPr>
        <p:spPr>
          <a:xfrm>
            <a:off x="5631180" y="3140768"/>
            <a:ext cx="1143000" cy="4394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53DE1E-FF4E-42DD-F635-A12AF50F823D}"/>
              </a:ext>
            </a:extLst>
          </p:cNvPr>
          <p:cNvSpPr/>
          <p:nvPr/>
        </p:nvSpPr>
        <p:spPr>
          <a:xfrm>
            <a:off x="5631180" y="3871521"/>
            <a:ext cx="1143000" cy="43947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51E147-6394-F998-9161-DD4C31B89D73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834640" y="2835148"/>
            <a:ext cx="0" cy="290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51EB55-D278-0910-9826-61570F1BBA09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834640" y="3565006"/>
            <a:ext cx="0" cy="29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590A42-51AE-A863-7084-7AA50C7D5D2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202680" y="2850388"/>
            <a:ext cx="0" cy="290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B2CDF0-FD24-92EB-CF95-EAD7F8CE6357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6202680" y="3580246"/>
            <a:ext cx="0" cy="29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EE519-D4B4-B6CA-14E2-98848D10706A}"/>
              </a:ext>
            </a:extLst>
          </p:cNvPr>
          <p:cNvSpPr txBox="1"/>
          <p:nvPr/>
        </p:nvSpPr>
        <p:spPr>
          <a:xfrm>
            <a:off x="910590" y="3191378"/>
            <a:ext cx="96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compile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42E371-45CC-C39D-AF48-F7B668DA36FE}"/>
              </a:ext>
            </a:extLst>
          </p:cNvPr>
          <p:cNvSpPr txBox="1"/>
          <p:nvPr/>
        </p:nvSpPr>
        <p:spPr>
          <a:xfrm>
            <a:off x="7471410" y="3206618"/>
            <a:ext cx="96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8BF4CB-9267-0DB1-8092-CFDCF850AA23}"/>
              </a:ext>
            </a:extLst>
          </p:cNvPr>
          <p:cNvSpPr/>
          <p:nvPr/>
        </p:nvSpPr>
        <p:spPr>
          <a:xfrm>
            <a:off x="3790950" y="3125527"/>
            <a:ext cx="1143000" cy="4394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0EF4A-D5E1-53FC-64EF-05395553EDE1}"/>
              </a:ext>
            </a:extLst>
          </p:cNvPr>
          <p:cNvSpPr/>
          <p:nvPr/>
        </p:nvSpPr>
        <p:spPr>
          <a:xfrm>
            <a:off x="3790950" y="3860934"/>
            <a:ext cx="1143000" cy="43947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D575E7-27BD-985D-F09A-A58CAF934470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406140" y="3345266"/>
            <a:ext cx="3848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D737F-4A37-188B-47FF-B525CD001C98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 flipV="1">
            <a:off x="3406140" y="4076020"/>
            <a:ext cx="384810" cy="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7DF546B-8013-3B25-B884-B047DBB1F030}"/>
              </a:ext>
            </a:extLst>
          </p:cNvPr>
          <p:cNvSpPr/>
          <p:nvPr/>
        </p:nvSpPr>
        <p:spPr>
          <a:xfrm>
            <a:off x="5631168" y="3140767"/>
            <a:ext cx="1143000" cy="1937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553F6C-B902-65E0-B3C5-892466FBAE2D}"/>
              </a:ext>
            </a:extLst>
          </p:cNvPr>
          <p:cNvSpPr/>
          <p:nvPr/>
        </p:nvSpPr>
        <p:spPr>
          <a:xfrm>
            <a:off x="5621642" y="3862115"/>
            <a:ext cx="1165871" cy="1937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C</a:t>
            </a:r>
          </a:p>
        </p:txBody>
      </p:sp>
      <p:sp>
        <p:nvSpPr>
          <p:cNvPr id="14" name="Google Shape;53;p16">
            <a:extLst>
              <a:ext uri="{FF2B5EF4-FFF2-40B4-BE49-F238E27FC236}">
                <a16:creationId xmlns:a16="http://schemas.microsoft.com/office/drawing/2014/main" id="{0985E2BB-B8A7-F20D-1169-CFB14987A235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41855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19450"/>
            <a:ext cx="452331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Core Principles of Software Architecture</a:t>
            </a: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162990" y="1308360"/>
            <a:ext cx="4409010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 Don't Repeat Yourself (DRY)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6D48D-F2D0-9FE1-06AB-44D408BACCB1}"/>
              </a:ext>
            </a:extLst>
          </p:cNvPr>
          <p:cNvSpPr txBox="1"/>
          <p:nvPr/>
        </p:nvSpPr>
        <p:spPr>
          <a:xfrm>
            <a:off x="452550" y="1761750"/>
            <a:ext cx="44090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Any function or behavior should be in one place only. otherwise, bad impact on maintainability</a:t>
            </a:r>
          </a:p>
          <a:p>
            <a:endParaRPr lang="en-U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Must be encapsulated in single entity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E9FEE6-D2D0-AC71-4550-D81AB9FB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956" y="0"/>
            <a:ext cx="405904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53;p16">
            <a:extLst>
              <a:ext uri="{FF2B5EF4-FFF2-40B4-BE49-F238E27FC236}">
                <a16:creationId xmlns:a16="http://schemas.microsoft.com/office/drawing/2014/main" id="{48912B4E-22BF-EE83-8B25-FCC813CEF695}"/>
              </a:ext>
            </a:extLst>
          </p:cNvPr>
          <p:cNvSpPr txBox="1"/>
          <p:nvPr/>
        </p:nvSpPr>
        <p:spPr>
          <a:xfrm>
            <a:off x="96888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04455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2927333" y="1956814"/>
            <a:ext cx="6102367" cy="119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From All-In-One to Clean Architecture</a:t>
            </a:r>
          </a:p>
        </p:txBody>
      </p:sp>
      <p:sp>
        <p:nvSpPr>
          <p:cNvPr id="227" name="Google Shape;227;p19"/>
          <p:cNvSpPr/>
          <p:nvPr/>
        </p:nvSpPr>
        <p:spPr>
          <a:xfrm flipH="1">
            <a:off x="1370060" y="1017745"/>
            <a:ext cx="1335838" cy="1193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19"/>
          <p:cNvSpPr/>
          <p:nvPr/>
        </p:nvSpPr>
        <p:spPr>
          <a:xfrm flipH="1">
            <a:off x="1440531" y="2322444"/>
            <a:ext cx="1194895" cy="108021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9" name="Google Shape;229;p19"/>
          <p:cNvSpPr/>
          <p:nvPr/>
        </p:nvSpPr>
        <p:spPr>
          <a:xfrm flipH="1">
            <a:off x="281940" y="1716214"/>
            <a:ext cx="1335838" cy="1193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247CCC-231B-8B5B-6BAD-F044807A6098}"/>
              </a:ext>
            </a:extLst>
          </p:cNvPr>
          <p:cNvCxnSpPr>
            <a:cxnSpLocks/>
          </p:cNvCxnSpPr>
          <p:nvPr/>
        </p:nvCxnSpPr>
        <p:spPr>
          <a:xfrm flipH="1">
            <a:off x="4884420" y="3318834"/>
            <a:ext cx="319738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9BB973-5267-14B6-1298-675E9B2B39F0}"/>
              </a:ext>
            </a:extLst>
          </p:cNvPr>
          <p:cNvCxnSpPr>
            <a:cxnSpLocks/>
          </p:cNvCxnSpPr>
          <p:nvPr/>
        </p:nvCxnSpPr>
        <p:spPr>
          <a:xfrm>
            <a:off x="8081808" y="1958340"/>
            <a:ext cx="0" cy="1383354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53;p16">
            <a:extLst>
              <a:ext uri="{FF2B5EF4-FFF2-40B4-BE49-F238E27FC236}">
                <a16:creationId xmlns:a16="http://schemas.microsoft.com/office/drawing/2014/main" id="{A6A2B35F-FAB8-02F3-4A10-8EEC3D688699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37207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All-In-One to Clean Architecture</a:t>
            </a:r>
            <a:endParaRPr dirty="0"/>
          </a:p>
        </p:txBody>
      </p:sp>
      <p:sp>
        <p:nvSpPr>
          <p:cNvPr id="105" name="Google Shape;105;p17"/>
          <p:cNvSpPr/>
          <p:nvPr/>
        </p:nvSpPr>
        <p:spPr>
          <a:xfrm>
            <a:off x="1753913" y="3221913"/>
            <a:ext cx="80400" cy="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589914" y="2653931"/>
            <a:ext cx="408385" cy="382861"/>
          </a:xfrm>
          <a:custGeom>
            <a:avLst/>
            <a:gdLst/>
            <a:ahLst/>
            <a:cxnLst/>
            <a:rect l="l" t="t" r="r" b="b"/>
            <a:pathLst>
              <a:path w="544513" h="510481" extrusionOk="0">
                <a:moveTo>
                  <a:pt x="447735" y="414766"/>
                </a:moveTo>
                <a:lnTo>
                  <a:pt x="415830" y="414766"/>
                </a:lnTo>
                <a:lnTo>
                  <a:pt x="415830" y="350956"/>
                </a:lnTo>
                <a:lnTo>
                  <a:pt x="512609" y="350956"/>
                </a:lnTo>
                <a:lnTo>
                  <a:pt x="512609" y="191431"/>
                </a:lnTo>
                <a:lnTo>
                  <a:pt x="288209" y="191431"/>
                </a:lnTo>
                <a:lnTo>
                  <a:pt x="288209" y="159525"/>
                </a:lnTo>
                <a:lnTo>
                  <a:pt x="512609" y="159525"/>
                </a:lnTo>
                <a:lnTo>
                  <a:pt x="512609" y="0"/>
                </a:lnTo>
                <a:lnTo>
                  <a:pt x="31905" y="0"/>
                </a:lnTo>
                <a:lnTo>
                  <a:pt x="31905" y="159525"/>
                </a:lnTo>
                <a:lnTo>
                  <a:pt x="256304" y="159525"/>
                </a:lnTo>
                <a:lnTo>
                  <a:pt x="256304" y="191431"/>
                </a:lnTo>
                <a:lnTo>
                  <a:pt x="31905" y="191431"/>
                </a:lnTo>
                <a:lnTo>
                  <a:pt x="31905" y="350956"/>
                </a:lnTo>
                <a:lnTo>
                  <a:pt x="128684" y="350956"/>
                </a:lnTo>
                <a:lnTo>
                  <a:pt x="128684" y="414766"/>
                </a:lnTo>
                <a:lnTo>
                  <a:pt x="96779" y="414766"/>
                </a:lnTo>
                <a:lnTo>
                  <a:pt x="96779" y="446671"/>
                </a:lnTo>
                <a:lnTo>
                  <a:pt x="0" y="446671"/>
                </a:lnTo>
                <a:lnTo>
                  <a:pt x="0" y="478576"/>
                </a:lnTo>
                <a:lnTo>
                  <a:pt x="96779" y="478576"/>
                </a:lnTo>
                <a:lnTo>
                  <a:pt x="96779" y="510482"/>
                </a:lnTo>
                <a:lnTo>
                  <a:pt x="192494" y="510482"/>
                </a:lnTo>
                <a:lnTo>
                  <a:pt x="192494" y="478576"/>
                </a:lnTo>
                <a:lnTo>
                  <a:pt x="352020" y="478576"/>
                </a:lnTo>
                <a:lnTo>
                  <a:pt x="352020" y="510482"/>
                </a:lnTo>
                <a:lnTo>
                  <a:pt x="447735" y="510482"/>
                </a:lnTo>
                <a:lnTo>
                  <a:pt x="447735" y="478576"/>
                </a:lnTo>
                <a:lnTo>
                  <a:pt x="544514" y="478576"/>
                </a:lnTo>
                <a:lnTo>
                  <a:pt x="544514" y="446671"/>
                </a:lnTo>
                <a:lnTo>
                  <a:pt x="447735" y="446671"/>
                </a:lnTo>
                <a:lnTo>
                  <a:pt x="447735" y="414766"/>
                </a:lnTo>
                <a:close/>
                <a:moveTo>
                  <a:pt x="288209" y="63810"/>
                </a:moveTo>
                <a:lnTo>
                  <a:pt x="447735" y="63810"/>
                </a:lnTo>
                <a:lnTo>
                  <a:pt x="447735" y="95715"/>
                </a:lnTo>
                <a:lnTo>
                  <a:pt x="288209" y="95715"/>
                </a:lnTo>
                <a:lnTo>
                  <a:pt x="288209" y="63810"/>
                </a:lnTo>
                <a:close/>
                <a:moveTo>
                  <a:pt x="128684" y="95715"/>
                </a:moveTo>
                <a:lnTo>
                  <a:pt x="96779" y="95715"/>
                </a:lnTo>
                <a:lnTo>
                  <a:pt x="96779" y="63810"/>
                </a:lnTo>
                <a:lnTo>
                  <a:pt x="128684" y="63810"/>
                </a:lnTo>
                <a:lnTo>
                  <a:pt x="128684" y="95715"/>
                </a:lnTo>
                <a:close/>
                <a:moveTo>
                  <a:pt x="192494" y="95715"/>
                </a:moveTo>
                <a:lnTo>
                  <a:pt x="160589" y="95715"/>
                </a:lnTo>
                <a:lnTo>
                  <a:pt x="160589" y="63810"/>
                </a:lnTo>
                <a:lnTo>
                  <a:pt x="192494" y="63810"/>
                </a:lnTo>
                <a:lnTo>
                  <a:pt x="192494" y="95715"/>
                </a:lnTo>
                <a:close/>
                <a:moveTo>
                  <a:pt x="447735" y="287146"/>
                </a:moveTo>
                <a:lnTo>
                  <a:pt x="288209" y="287146"/>
                </a:lnTo>
                <a:lnTo>
                  <a:pt x="288209" y="255241"/>
                </a:lnTo>
                <a:lnTo>
                  <a:pt x="447735" y="255241"/>
                </a:lnTo>
                <a:lnTo>
                  <a:pt x="447735" y="287146"/>
                </a:lnTo>
                <a:close/>
                <a:moveTo>
                  <a:pt x="160589" y="255241"/>
                </a:moveTo>
                <a:lnTo>
                  <a:pt x="192494" y="255241"/>
                </a:lnTo>
                <a:lnTo>
                  <a:pt x="192494" y="287146"/>
                </a:lnTo>
                <a:lnTo>
                  <a:pt x="160589" y="287146"/>
                </a:lnTo>
                <a:lnTo>
                  <a:pt x="160589" y="255241"/>
                </a:lnTo>
                <a:close/>
                <a:moveTo>
                  <a:pt x="96779" y="255241"/>
                </a:moveTo>
                <a:lnTo>
                  <a:pt x="128684" y="255241"/>
                </a:lnTo>
                <a:lnTo>
                  <a:pt x="128684" y="287146"/>
                </a:lnTo>
                <a:lnTo>
                  <a:pt x="96779" y="287146"/>
                </a:lnTo>
                <a:lnTo>
                  <a:pt x="96779" y="255241"/>
                </a:lnTo>
                <a:close/>
                <a:moveTo>
                  <a:pt x="192494" y="446671"/>
                </a:moveTo>
                <a:lnTo>
                  <a:pt x="192494" y="414766"/>
                </a:lnTo>
                <a:lnTo>
                  <a:pt x="160589" y="414766"/>
                </a:lnTo>
                <a:lnTo>
                  <a:pt x="160589" y="350956"/>
                </a:lnTo>
                <a:lnTo>
                  <a:pt x="383925" y="350956"/>
                </a:lnTo>
                <a:lnTo>
                  <a:pt x="383925" y="414766"/>
                </a:lnTo>
                <a:lnTo>
                  <a:pt x="352020" y="414766"/>
                </a:lnTo>
                <a:lnTo>
                  <a:pt x="352020" y="446671"/>
                </a:lnTo>
                <a:lnTo>
                  <a:pt x="192494" y="4466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7968150" y="3479750"/>
            <a:ext cx="80400" cy="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0B9F6FD-46BD-8BB2-6641-BB7C2E8CB74A}"/>
              </a:ext>
            </a:extLst>
          </p:cNvPr>
          <p:cNvSpPr/>
          <p:nvPr/>
        </p:nvSpPr>
        <p:spPr>
          <a:xfrm>
            <a:off x="773153" y="1454588"/>
            <a:ext cx="7756330" cy="2477970"/>
          </a:xfrm>
          <a:prstGeom prst="rightArrow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29;p19">
            <a:extLst>
              <a:ext uri="{FF2B5EF4-FFF2-40B4-BE49-F238E27FC236}">
                <a16:creationId xmlns:a16="http://schemas.microsoft.com/office/drawing/2014/main" id="{336D8C21-FFE0-980E-27FA-0E8CC2AE1A57}"/>
              </a:ext>
            </a:extLst>
          </p:cNvPr>
          <p:cNvSpPr/>
          <p:nvPr/>
        </p:nvSpPr>
        <p:spPr>
          <a:xfrm flipH="1">
            <a:off x="1340170" y="1907396"/>
            <a:ext cx="1760464" cy="157235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All-in-one</a:t>
            </a:r>
            <a:endParaRPr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229;p19">
            <a:extLst>
              <a:ext uri="{FF2B5EF4-FFF2-40B4-BE49-F238E27FC236}">
                <a16:creationId xmlns:a16="http://schemas.microsoft.com/office/drawing/2014/main" id="{5D402120-3C48-B13F-7890-8CC95572073F}"/>
              </a:ext>
            </a:extLst>
          </p:cNvPr>
          <p:cNvSpPr/>
          <p:nvPr/>
        </p:nvSpPr>
        <p:spPr>
          <a:xfrm flipH="1">
            <a:off x="3352465" y="1927781"/>
            <a:ext cx="1760464" cy="157235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Layers</a:t>
            </a:r>
            <a:endParaRPr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229;p19">
            <a:extLst>
              <a:ext uri="{FF2B5EF4-FFF2-40B4-BE49-F238E27FC236}">
                <a16:creationId xmlns:a16="http://schemas.microsoft.com/office/drawing/2014/main" id="{3E5D6E65-F950-C563-1D86-66E587C86C44}"/>
              </a:ext>
            </a:extLst>
          </p:cNvPr>
          <p:cNvSpPr/>
          <p:nvPr/>
        </p:nvSpPr>
        <p:spPr>
          <a:xfrm flipH="1">
            <a:off x="5364760" y="1930811"/>
            <a:ext cx="1760464" cy="157235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Clean  Architecture</a:t>
            </a:r>
            <a:endParaRPr sz="1200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Google Shape;53;p16">
            <a:extLst>
              <a:ext uri="{FF2B5EF4-FFF2-40B4-BE49-F238E27FC236}">
                <a16:creationId xmlns:a16="http://schemas.microsoft.com/office/drawing/2014/main" id="{6EED671A-0E75-B417-F727-B4A3982E0166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Dev-Summit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758575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19450"/>
            <a:ext cx="452331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All-In-One to Clean Architecture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162990" y="1308360"/>
            <a:ext cx="4409010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 All-in-one (The Big Ball of Mud)</a:t>
            </a:r>
          </a:p>
          <a:p>
            <a:pPr algn="l"/>
            <a:endParaRPr lang="en-US" sz="16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6D48D-F2D0-9FE1-06AB-44D408BACCB1}"/>
              </a:ext>
            </a:extLst>
          </p:cNvPr>
          <p:cNvSpPr txBox="1"/>
          <p:nvPr/>
        </p:nvSpPr>
        <p:spPr>
          <a:xfrm>
            <a:off x="452550" y="1821223"/>
            <a:ext cx="44090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Lack of Clear Structure: The architecture is characterized by a lack of formal structure, resulting in an ad hoc design where the system grows organically without a clear plan or organization.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High Maintenance Costs: Due to the absence of modularity and clear separation of concerns, maintaining and extending the system becomes difficult and costly over time.</a:t>
            </a:r>
          </a:p>
          <a:p>
            <a:pPr lvl="6" algn="just"/>
            <a:endParaRPr lang="en-US" sz="1200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200" dirty="0"/>
              <a:t>Poor Scalability and Reliability: As the system evolves, the entangled codebase can lead to significant issues with scalability and reliability, making the system fragile and prone to bugs and performance problems.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FBF11-A576-99ED-ECDC-D0EEA213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0"/>
            <a:ext cx="396240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841E0C-0DCA-41EB-A52D-5240536886C3}"/>
              </a:ext>
            </a:extLst>
          </p:cNvPr>
          <p:cNvSpPr/>
          <p:nvPr/>
        </p:nvSpPr>
        <p:spPr>
          <a:xfrm>
            <a:off x="6021659" y="981307"/>
            <a:ext cx="252761" cy="498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3;p16">
            <a:extLst>
              <a:ext uri="{FF2B5EF4-FFF2-40B4-BE49-F238E27FC236}">
                <a16:creationId xmlns:a16="http://schemas.microsoft.com/office/drawing/2014/main" id="{3730073A-2CD6-969F-0E5F-EC98CB2740F0}"/>
              </a:ext>
            </a:extLst>
          </p:cNvPr>
          <p:cNvSpPr txBox="1"/>
          <p:nvPr/>
        </p:nvSpPr>
        <p:spPr>
          <a:xfrm>
            <a:off x="112128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27560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19450"/>
            <a:ext cx="452331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All-In-One to Clean Architecture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162990" y="1308360"/>
            <a:ext cx="4409010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 Layers, Moving to “real” layers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6D48D-F2D0-9FE1-06AB-44D408BACCB1}"/>
              </a:ext>
            </a:extLst>
          </p:cNvPr>
          <p:cNvSpPr txBox="1"/>
          <p:nvPr/>
        </p:nvSpPr>
        <p:spPr>
          <a:xfrm>
            <a:off x="452550" y="1755052"/>
            <a:ext cx="440901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Layers make managing complexity easier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Split according to concerns.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Easier to find where certain functionality can be found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Code reuse of DRY .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Functionality can be replaced: less impact on the application, Also for testing purposes.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Easier to maintain, Coupling is a bit loose 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76C46-F6B9-6026-3B91-D8D4F7DED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797" y="0"/>
            <a:ext cx="4214203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53;p16">
            <a:extLst>
              <a:ext uri="{FF2B5EF4-FFF2-40B4-BE49-F238E27FC236}">
                <a16:creationId xmlns:a16="http://schemas.microsoft.com/office/drawing/2014/main" id="{9CF84056-277B-D59C-E669-264818B6F7A9}"/>
              </a:ext>
            </a:extLst>
          </p:cNvPr>
          <p:cNvSpPr txBox="1"/>
          <p:nvPr/>
        </p:nvSpPr>
        <p:spPr>
          <a:xfrm>
            <a:off x="118224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06048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19450"/>
            <a:ext cx="452331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All-In-One to Clean Architecture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162990" y="1308360"/>
            <a:ext cx="4409010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 Layers, Moving to “real” layers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6D48D-F2D0-9FE1-06AB-44D408BACCB1}"/>
              </a:ext>
            </a:extLst>
          </p:cNvPr>
          <p:cNvSpPr txBox="1"/>
          <p:nvPr/>
        </p:nvSpPr>
        <p:spPr>
          <a:xfrm>
            <a:off x="452550" y="1755052"/>
            <a:ext cx="440901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Layers make managing complexity easier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Split according to concerns.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Easier to find where certain functionality can be found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Code reuse of DRY .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Functionality can be replaced: less impact on the application, Also for testing purposes.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dirty="0"/>
              <a:t>Easier to maintain, Coupling is a bit loose 	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CF2F19-D689-0B26-E67E-20F7F32A1B0A}"/>
              </a:ext>
            </a:extLst>
          </p:cNvPr>
          <p:cNvSpPr/>
          <p:nvPr/>
        </p:nvSpPr>
        <p:spPr>
          <a:xfrm>
            <a:off x="6073702" y="951793"/>
            <a:ext cx="1769327" cy="579913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395907-1F7B-F75A-A875-D6BC5D56AD8A}"/>
              </a:ext>
            </a:extLst>
          </p:cNvPr>
          <p:cNvSpPr/>
          <p:nvPr/>
        </p:nvSpPr>
        <p:spPr>
          <a:xfrm>
            <a:off x="6073702" y="1983169"/>
            <a:ext cx="1769327" cy="5799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255203-B938-82B4-44E2-87F948329A4E}"/>
              </a:ext>
            </a:extLst>
          </p:cNvPr>
          <p:cNvSpPr/>
          <p:nvPr/>
        </p:nvSpPr>
        <p:spPr>
          <a:xfrm>
            <a:off x="6073702" y="3014546"/>
            <a:ext cx="1769327" cy="57991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C635C89-793B-A784-4E4D-F1DBC157B0BD}"/>
              </a:ext>
            </a:extLst>
          </p:cNvPr>
          <p:cNvSpPr/>
          <p:nvPr/>
        </p:nvSpPr>
        <p:spPr>
          <a:xfrm>
            <a:off x="6519750" y="4044255"/>
            <a:ext cx="877230" cy="832784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CFCAEF-896D-DD63-67DA-4C70DB73A959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958366" y="1531706"/>
            <a:ext cx="0" cy="451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6E4900-2E40-FAD3-316F-EA3FAB02B246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958366" y="2563082"/>
            <a:ext cx="0" cy="45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D32A38-3627-889E-6796-575708369247}"/>
              </a:ext>
            </a:extLst>
          </p:cNvPr>
          <p:cNvCxnSpPr>
            <a:stCxn id="13" idx="2"/>
            <a:endCxn id="14" idx="1"/>
          </p:cNvCxnSpPr>
          <p:nvPr/>
        </p:nvCxnSpPr>
        <p:spPr>
          <a:xfrm flipH="1">
            <a:off x="6958365" y="3594459"/>
            <a:ext cx="1" cy="449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53;p16">
            <a:extLst>
              <a:ext uri="{FF2B5EF4-FFF2-40B4-BE49-F238E27FC236}">
                <a16:creationId xmlns:a16="http://schemas.microsoft.com/office/drawing/2014/main" id="{5308119E-BAEE-A751-9309-5DE2BC1551C4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54444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219450"/>
            <a:ext cx="452331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All-In-One to Clean Architecture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162990" y="1308360"/>
            <a:ext cx="4409010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Clean 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18028-0F5F-CB0E-A99B-7F637177A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55" y="780"/>
            <a:ext cx="3612995" cy="5142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3C0B5B-796A-A98E-88ED-DEFD2AF6C3DE}"/>
              </a:ext>
            </a:extLst>
          </p:cNvPr>
          <p:cNvSpPr txBox="1"/>
          <p:nvPr/>
        </p:nvSpPr>
        <p:spPr>
          <a:xfrm>
            <a:off x="435020" y="1755052"/>
            <a:ext cx="4409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600" dirty="0"/>
              <a:t>More or less same as Onion, Hexagonal, architecture. 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600" dirty="0"/>
              <a:t>Often “linked” with DDD not required though.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600" dirty="0"/>
              <a:t>In CA, business logic and app model are the center of the application. 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600" dirty="0"/>
              <a:t>BL typically depends on DAL, here dependency inverted. </a:t>
            </a: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2FEF6B6E-6320-075E-934A-E7513C6545F6}"/>
              </a:ext>
            </a:extLst>
          </p:cNvPr>
          <p:cNvSpPr txBox="1"/>
          <p:nvPr/>
        </p:nvSpPr>
        <p:spPr>
          <a:xfrm>
            <a:off x="134226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6507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E252A-2DAA-A331-8891-A6DC5F97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2" y="1664970"/>
            <a:ext cx="24384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2162B0-7509-AA28-B98F-86E9265CF3A5}"/>
              </a:ext>
            </a:extLst>
          </p:cNvPr>
          <p:cNvSpPr txBox="1"/>
          <p:nvPr/>
        </p:nvSpPr>
        <p:spPr>
          <a:xfrm>
            <a:off x="3668752" y="1105615"/>
            <a:ext cx="4690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 Medium"/>
                <a:ea typeface="Montserrat Medium"/>
                <a:cs typeface="Montserrat Medium"/>
                <a:sym typeface="Montserrat Medium"/>
              </a:rPr>
              <a:t>1 Step = 1m,     9 steps(9m) in 8 sec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EFEB8-3519-506A-3474-3A6A9545C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000" y="1502586"/>
            <a:ext cx="5188701" cy="25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29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954821" y="226885"/>
            <a:ext cx="7234357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All-In-One to Clean Architecture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509700" y="1085336"/>
            <a:ext cx="4409010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Clean  Architecture</a:t>
            </a:r>
          </a:p>
        </p:txBody>
      </p:sp>
      <p:pic>
        <p:nvPicPr>
          <p:cNvPr id="1026" name="Picture 2" descr="Clean Architecture in ASP.NET Core - NDepend Blog">
            <a:extLst>
              <a:ext uri="{FF2B5EF4-FFF2-40B4-BE49-F238E27FC236}">
                <a16:creationId xmlns:a16="http://schemas.microsoft.com/office/drawing/2014/main" id="{45C4806F-16AD-7D9F-8654-FC3A491F4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482" y="1308682"/>
            <a:ext cx="3407301" cy="33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64714B-B22F-6498-15F9-FC5439F38A61}"/>
              </a:ext>
            </a:extLst>
          </p:cNvPr>
          <p:cNvSpPr txBox="1"/>
          <p:nvPr/>
        </p:nvSpPr>
        <p:spPr>
          <a:xfrm>
            <a:off x="344477" y="1577755"/>
            <a:ext cx="440901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 algn="just"/>
            <a:r>
              <a:rPr lang="en-US" sz="1600" dirty="0"/>
              <a:t>Who goes where?</a:t>
            </a:r>
          </a:p>
          <a:p>
            <a:pPr lvl="6"/>
            <a:endParaRPr lang="en-US" sz="1600" dirty="0"/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200" dirty="0"/>
              <a:t>Domain model: Entities, Aggregates</a:t>
            </a:r>
            <a:br>
              <a:rPr lang="en-US" sz="1200" dirty="0"/>
            </a:br>
            <a:endParaRPr lang="en-US" sz="1200" dirty="0"/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200" dirty="0"/>
              <a:t>Application core: Services, Interfaces for operations performed through the Infrastructure, DTO (non-entity types), Exceptions…etc.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200" dirty="0"/>
              <a:t>Core should NEVER have a dependency on Infrastructure</a:t>
            </a:r>
            <a:br>
              <a:rPr lang="en-US" sz="1200" dirty="0"/>
            </a:br>
            <a:endParaRPr lang="en-US" sz="1200" dirty="0"/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200" dirty="0"/>
              <a:t>Infrastructure: Data access implementations, Context, Migrations, Repositories, 3</a:t>
            </a:r>
            <a:r>
              <a:rPr lang="en-US" sz="1200" baseline="30000" dirty="0"/>
              <a:t>rd</a:t>
            </a:r>
            <a:r>
              <a:rPr lang="en-US" sz="1200" dirty="0"/>
              <a:t> party's API’s, Logging, SMS, File access. 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200" dirty="0"/>
              <a:t>UI: startup, controllers, filters, configurations, ..etc.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200" dirty="0"/>
              <a:t>UI have dependency on Infrastructure because the DI.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6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Google Shape;53;p16">
            <a:extLst>
              <a:ext uri="{FF2B5EF4-FFF2-40B4-BE49-F238E27FC236}">
                <a16:creationId xmlns:a16="http://schemas.microsoft.com/office/drawing/2014/main" id="{78AD858C-B8FE-4E5C-AD0E-D0CCAB99FD97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661108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954821" y="226885"/>
            <a:ext cx="7234357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All-In-One to Clean Architecture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509700" y="1085336"/>
            <a:ext cx="4409010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Clean 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76CE7-7315-D523-75F6-89C312D764E2}"/>
              </a:ext>
            </a:extLst>
          </p:cNvPr>
          <p:cNvSpPr txBox="1"/>
          <p:nvPr/>
        </p:nvSpPr>
        <p:spPr>
          <a:xfrm>
            <a:off x="435020" y="1755052"/>
            <a:ext cx="44090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600" dirty="0"/>
              <a:t>Solid arrows are compile-time dependencies, dashed are runtime.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r>
              <a:rPr lang="en-US" sz="1600" dirty="0"/>
              <a:t>UI needs to work with interfaces defend in core and knowledge about the implementation in the infrastructure, will need to be resolved at runtime using DI</a:t>
            </a:r>
          </a:p>
          <a:p>
            <a:pPr marL="171450" lvl="6" indent="-171450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E8A432-3437-CCB7-5A87-497FEE7CB256}"/>
              </a:ext>
            </a:extLst>
          </p:cNvPr>
          <p:cNvSpPr/>
          <p:nvPr/>
        </p:nvSpPr>
        <p:spPr>
          <a:xfrm>
            <a:off x="5627649" y="1859304"/>
            <a:ext cx="2824975" cy="4386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C299E7-FE55-39E9-1610-97D276E2F087}"/>
              </a:ext>
            </a:extLst>
          </p:cNvPr>
          <p:cNvSpPr/>
          <p:nvPr/>
        </p:nvSpPr>
        <p:spPr>
          <a:xfrm>
            <a:off x="5627648" y="2559593"/>
            <a:ext cx="1375317" cy="43861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9CA5AD-9EA5-AC4E-B95D-95AC3FCA3C36}"/>
              </a:ext>
            </a:extLst>
          </p:cNvPr>
          <p:cNvSpPr/>
          <p:nvPr/>
        </p:nvSpPr>
        <p:spPr>
          <a:xfrm>
            <a:off x="7337037" y="2559593"/>
            <a:ext cx="1115586" cy="4386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F45C2C-DE6E-BC30-A982-6704F659CEA1}"/>
              </a:ext>
            </a:extLst>
          </p:cNvPr>
          <p:cNvSpPr/>
          <p:nvPr/>
        </p:nvSpPr>
        <p:spPr>
          <a:xfrm>
            <a:off x="5627648" y="3264131"/>
            <a:ext cx="2824975" cy="4386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DDFB70-6A90-AB56-3AEA-B3CCDA3016EC}"/>
              </a:ext>
            </a:extLst>
          </p:cNvPr>
          <p:cNvCxnSpPr>
            <a:stCxn id="5" idx="2"/>
          </p:cNvCxnSpPr>
          <p:nvPr/>
        </p:nvCxnSpPr>
        <p:spPr>
          <a:xfrm flipH="1">
            <a:off x="6315306" y="2998208"/>
            <a:ext cx="1" cy="26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9531A-DBDA-3EF3-60F7-8E93D978008C}"/>
              </a:ext>
            </a:extLst>
          </p:cNvPr>
          <p:cNvCxnSpPr>
            <a:stCxn id="6" idx="2"/>
          </p:cNvCxnSpPr>
          <p:nvPr/>
        </p:nvCxnSpPr>
        <p:spPr>
          <a:xfrm flipH="1">
            <a:off x="7887629" y="2998208"/>
            <a:ext cx="7201" cy="26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E15183-0879-1B58-2059-416A4A56EC0E}"/>
              </a:ext>
            </a:extLst>
          </p:cNvPr>
          <p:cNvCxnSpPr/>
          <p:nvPr/>
        </p:nvCxnSpPr>
        <p:spPr>
          <a:xfrm>
            <a:off x="7151650" y="2293670"/>
            <a:ext cx="0" cy="97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C7D926-107F-4557-6FE9-7909BA430817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6315307" y="2297919"/>
            <a:ext cx="724830" cy="2616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53;p16">
            <a:extLst>
              <a:ext uri="{FF2B5EF4-FFF2-40B4-BE49-F238E27FC236}">
                <a16:creationId xmlns:a16="http://schemas.microsoft.com/office/drawing/2014/main" id="{22A630DE-ABDC-C684-D74E-972223832BCD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56801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954821" y="226885"/>
            <a:ext cx="7234357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All-In-One to Clean Architecture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509700" y="1085336"/>
            <a:ext cx="2694416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Clean 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4FA83-7DB2-E28A-5849-FEA40E54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919297"/>
            <a:ext cx="5176183" cy="37915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63F03D-44BD-F591-25F1-997DC25A479C}"/>
              </a:ext>
            </a:extLst>
          </p:cNvPr>
          <p:cNvSpPr/>
          <p:nvPr/>
        </p:nvSpPr>
        <p:spPr>
          <a:xfrm>
            <a:off x="310218" y="2289342"/>
            <a:ext cx="1529916" cy="446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core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51850-4774-94D5-0B63-11FFFAFAAD3A}"/>
              </a:ext>
            </a:extLst>
          </p:cNvPr>
          <p:cNvSpPr/>
          <p:nvPr/>
        </p:nvSpPr>
        <p:spPr>
          <a:xfrm>
            <a:off x="2046091" y="2289341"/>
            <a:ext cx="1529916" cy="44669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2B4E5B-8C8E-7147-2B86-EEF949C6E3EC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1840134" y="2512687"/>
            <a:ext cx="2059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39A6396-FDAC-50E0-88BD-EF92C25594ED}"/>
              </a:ext>
            </a:extLst>
          </p:cNvPr>
          <p:cNvSpPr/>
          <p:nvPr/>
        </p:nvSpPr>
        <p:spPr>
          <a:xfrm>
            <a:off x="310218" y="3347393"/>
            <a:ext cx="1529916" cy="446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 SQL Repo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4E8BD2-213F-8A9D-BEBC-CE17D3DE90A6}"/>
              </a:ext>
            </a:extLst>
          </p:cNvPr>
          <p:cNvSpPr/>
          <p:nvPr/>
        </p:nvSpPr>
        <p:spPr>
          <a:xfrm>
            <a:off x="326992" y="4057284"/>
            <a:ext cx="1529916" cy="446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 NoSQL Repo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9CB17686-9D12-CFEB-84D0-A7909351FA44}"/>
              </a:ext>
            </a:extLst>
          </p:cNvPr>
          <p:cNvSpPr/>
          <p:nvPr/>
        </p:nvSpPr>
        <p:spPr>
          <a:xfrm>
            <a:off x="2569256" y="4057283"/>
            <a:ext cx="646770" cy="44669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F1858A1C-C813-2105-C766-E734834A5825}"/>
              </a:ext>
            </a:extLst>
          </p:cNvPr>
          <p:cNvSpPr/>
          <p:nvPr/>
        </p:nvSpPr>
        <p:spPr>
          <a:xfrm>
            <a:off x="2569256" y="3348536"/>
            <a:ext cx="646770" cy="44669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D9CF3A-83C1-A7E8-ED36-07D779994A78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1075176" y="2736032"/>
            <a:ext cx="1735873" cy="61136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2DB20-1C91-BC7E-AB03-30140781DD09}"/>
              </a:ext>
            </a:extLst>
          </p:cNvPr>
          <p:cNvCxnSpPr>
            <a:stCxn id="11" idx="3"/>
            <a:endCxn id="16" idx="2"/>
          </p:cNvCxnSpPr>
          <p:nvPr/>
        </p:nvCxnSpPr>
        <p:spPr>
          <a:xfrm>
            <a:off x="1840134" y="3570739"/>
            <a:ext cx="729122" cy="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8185AA-6F0C-4F83-6F53-9904A5CA694A}"/>
              </a:ext>
            </a:extLst>
          </p:cNvPr>
          <p:cNvCxnSpPr>
            <a:stCxn id="14" idx="3"/>
            <a:endCxn id="15" idx="2"/>
          </p:cNvCxnSpPr>
          <p:nvPr/>
        </p:nvCxnSpPr>
        <p:spPr>
          <a:xfrm flipV="1">
            <a:off x="1856908" y="4280629"/>
            <a:ext cx="7123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53;p16">
            <a:extLst>
              <a:ext uri="{FF2B5EF4-FFF2-40B4-BE49-F238E27FC236}">
                <a16:creationId xmlns:a16="http://schemas.microsoft.com/office/drawing/2014/main" id="{AB4B3FC6-0F43-B8B6-24F6-673B1C88DDBA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482509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954821" y="226885"/>
            <a:ext cx="7234357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All-In-One to Clean Architecture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Google Shape;100;p17">
            <a:extLst>
              <a:ext uri="{FF2B5EF4-FFF2-40B4-BE49-F238E27FC236}">
                <a16:creationId xmlns:a16="http://schemas.microsoft.com/office/drawing/2014/main" id="{4C68B52F-1472-6B9F-7EBC-4EE4AA61D39F}"/>
              </a:ext>
            </a:extLst>
          </p:cNvPr>
          <p:cNvSpPr txBox="1">
            <a:spLocks/>
          </p:cNvSpPr>
          <p:nvPr/>
        </p:nvSpPr>
        <p:spPr>
          <a:xfrm>
            <a:off x="509700" y="1085336"/>
            <a:ext cx="2694416" cy="44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Clean 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4FA83-7DB2-E28A-5849-FEA40E54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919297"/>
            <a:ext cx="5176183" cy="37915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63F03D-44BD-F591-25F1-997DC25A479C}"/>
              </a:ext>
            </a:extLst>
          </p:cNvPr>
          <p:cNvSpPr/>
          <p:nvPr/>
        </p:nvSpPr>
        <p:spPr>
          <a:xfrm>
            <a:off x="310218" y="2289342"/>
            <a:ext cx="1529916" cy="446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core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51850-4774-94D5-0B63-11FFFAFAAD3A}"/>
              </a:ext>
            </a:extLst>
          </p:cNvPr>
          <p:cNvSpPr/>
          <p:nvPr/>
        </p:nvSpPr>
        <p:spPr>
          <a:xfrm>
            <a:off x="2046091" y="2289341"/>
            <a:ext cx="1529916" cy="44669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2B4E5B-8C8E-7147-2B86-EEF949C6E3EC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1840134" y="2512687"/>
            <a:ext cx="2059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39A6396-FDAC-50E0-88BD-EF92C25594ED}"/>
              </a:ext>
            </a:extLst>
          </p:cNvPr>
          <p:cNvSpPr/>
          <p:nvPr/>
        </p:nvSpPr>
        <p:spPr>
          <a:xfrm>
            <a:off x="310218" y="3347393"/>
            <a:ext cx="1529916" cy="446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 SQL Repo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4E8BD2-213F-8A9D-BEBC-CE17D3DE90A6}"/>
              </a:ext>
            </a:extLst>
          </p:cNvPr>
          <p:cNvSpPr/>
          <p:nvPr/>
        </p:nvSpPr>
        <p:spPr>
          <a:xfrm>
            <a:off x="326992" y="4057284"/>
            <a:ext cx="1529916" cy="446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 NoSQL Repo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9CB17686-9D12-CFEB-84D0-A7909351FA44}"/>
              </a:ext>
            </a:extLst>
          </p:cNvPr>
          <p:cNvSpPr/>
          <p:nvPr/>
        </p:nvSpPr>
        <p:spPr>
          <a:xfrm>
            <a:off x="2569256" y="4057283"/>
            <a:ext cx="646770" cy="44669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F1858A1C-C813-2105-C766-E734834A5825}"/>
              </a:ext>
            </a:extLst>
          </p:cNvPr>
          <p:cNvSpPr/>
          <p:nvPr/>
        </p:nvSpPr>
        <p:spPr>
          <a:xfrm>
            <a:off x="2569256" y="3348536"/>
            <a:ext cx="646770" cy="44669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D9CF3A-83C1-A7E8-ED36-07D779994A78}"/>
              </a:ext>
            </a:extLst>
          </p:cNvPr>
          <p:cNvCxnSpPr>
            <a:cxnSpLocks/>
            <a:stCxn id="14" idx="0"/>
            <a:endCxn id="7" idx="2"/>
          </p:cNvCxnSpPr>
          <p:nvPr/>
        </p:nvCxnSpPr>
        <p:spPr>
          <a:xfrm flipV="1">
            <a:off x="1091950" y="2736032"/>
            <a:ext cx="1719099" cy="132125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2DB20-1C91-BC7E-AB03-30140781DD09}"/>
              </a:ext>
            </a:extLst>
          </p:cNvPr>
          <p:cNvCxnSpPr>
            <a:stCxn id="11" idx="3"/>
            <a:endCxn id="16" idx="2"/>
          </p:cNvCxnSpPr>
          <p:nvPr/>
        </p:nvCxnSpPr>
        <p:spPr>
          <a:xfrm>
            <a:off x="1840134" y="3570739"/>
            <a:ext cx="729122" cy="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8185AA-6F0C-4F83-6F53-9904A5CA694A}"/>
              </a:ext>
            </a:extLst>
          </p:cNvPr>
          <p:cNvCxnSpPr>
            <a:stCxn id="14" idx="3"/>
            <a:endCxn id="15" idx="2"/>
          </p:cNvCxnSpPr>
          <p:nvPr/>
        </p:nvCxnSpPr>
        <p:spPr>
          <a:xfrm flipV="1">
            <a:off x="1856908" y="4280629"/>
            <a:ext cx="7123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53;p16">
            <a:extLst>
              <a:ext uri="{FF2B5EF4-FFF2-40B4-BE49-F238E27FC236}">
                <a16:creationId xmlns:a16="http://schemas.microsoft.com/office/drawing/2014/main" id="{7433B692-4627-9A03-5E99-A9BD169D2D99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88954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73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69" y="973075"/>
            <a:ext cx="2239156" cy="1454957"/>
          </a:xfrm>
          <a:prstGeom prst="rect">
            <a:avLst/>
          </a:prstGeom>
        </p:spPr>
      </p:pic>
      <p:sp>
        <p:nvSpPr>
          <p:cNvPr id="3" name="Google Shape;53;p16">
            <a:extLst>
              <a:ext uri="{FF2B5EF4-FFF2-40B4-BE49-F238E27FC236}">
                <a16:creationId xmlns:a16="http://schemas.microsoft.com/office/drawing/2014/main" id="{4CD0E164-E91C-56F0-BCE8-ADDE90003D54}"/>
              </a:ext>
            </a:extLst>
          </p:cNvPr>
          <p:cNvSpPr txBox="1"/>
          <p:nvPr/>
        </p:nvSpPr>
        <p:spPr>
          <a:xfrm>
            <a:off x="3072000" y="484927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72343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sp>
        <p:nvSpPr>
          <p:cNvPr id="2" name="Google Shape;53;p16">
            <a:extLst>
              <a:ext uri="{FF2B5EF4-FFF2-40B4-BE49-F238E27FC236}">
                <a16:creationId xmlns:a16="http://schemas.microsoft.com/office/drawing/2014/main" id="{0496354D-1790-627B-F210-6C336CF2C6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Dev-Summit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73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69" y="973075"/>
            <a:ext cx="2239156" cy="1454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7824B-DA6B-35EF-E36D-5F4E95A91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382" y="1787702"/>
            <a:ext cx="861896" cy="861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58E02-8836-4F16-EAA1-6574525A1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052" y="2215716"/>
            <a:ext cx="861896" cy="861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3A3C84-8DAC-09E8-016A-CECE97559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321" y="2211091"/>
            <a:ext cx="861896" cy="8618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AD6622-4DFD-794C-4FD4-95186DA04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323" y="2476414"/>
            <a:ext cx="861896" cy="8618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EAF187-F3D0-DAB5-44EA-129C71EDE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0952" y="3462492"/>
            <a:ext cx="564530" cy="5645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7F9F7B-6575-7A18-799E-DCF6D6BEB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217" y="3947779"/>
            <a:ext cx="564530" cy="564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95710B-8B81-DCBE-F05F-B9A480559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382" y="4360370"/>
            <a:ext cx="564530" cy="5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507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sp>
        <p:nvSpPr>
          <p:cNvPr id="2" name="Google Shape;53;p16">
            <a:extLst>
              <a:ext uri="{FF2B5EF4-FFF2-40B4-BE49-F238E27FC236}">
                <a16:creationId xmlns:a16="http://schemas.microsoft.com/office/drawing/2014/main" id="{0496354D-1790-627B-F210-6C336CF2C6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Dev-Summit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73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69" y="973075"/>
            <a:ext cx="2239156" cy="1454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7824B-DA6B-35EF-E36D-5F4E95A91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382" y="1787702"/>
            <a:ext cx="861896" cy="861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58E02-8836-4F16-EAA1-6574525A1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052" y="2215716"/>
            <a:ext cx="861896" cy="861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3A3C84-8DAC-09E8-016A-CECE97559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321" y="2211091"/>
            <a:ext cx="861896" cy="8618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AD6622-4DFD-794C-4FD4-95186DA04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323" y="2476414"/>
            <a:ext cx="861896" cy="8618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EAF187-F3D0-DAB5-44EA-129C71EDE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0952" y="3462492"/>
            <a:ext cx="564530" cy="5645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7F9F7B-6575-7A18-799E-DCF6D6BEB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217" y="3947779"/>
            <a:ext cx="564530" cy="564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95710B-8B81-DCBE-F05F-B9A480559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382" y="4360370"/>
            <a:ext cx="564530" cy="564530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id="{28C03B51-31A6-DC71-9D63-AB4C48C647BB}"/>
              </a:ext>
            </a:extLst>
          </p:cNvPr>
          <p:cNvSpPr/>
          <p:nvPr/>
        </p:nvSpPr>
        <p:spPr>
          <a:xfrm>
            <a:off x="3480007" y="2182197"/>
            <a:ext cx="2504481" cy="1049621"/>
          </a:xfrm>
          <a:prstGeom prst="arc">
            <a:avLst>
              <a:gd name="adj1" fmla="val 11082816"/>
              <a:gd name="adj2" fmla="val 21337145"/>
            </a:avLst>
          </a:prstGeom>
          <a:ln w="19050">
            <a:solidFill>
              <a:schemeClr val="bg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43B8018-0815-3E4C-BA1B-F0D30F4C3EE8}"/>
              </a:ext>
            </a:extLst>
          </p:cNvPr>
          <p:cNvSpPr/>
          <p:nvPr/>
        </p:nvSpPr>
        <p:spPr>
          <a:xfrm rot="20733295" flipV="1">
            <a:off x="2713015" y="3126261"/>
            <a:ext cx="3407097" cy="716392"/>
          </a:xfrm>
          <a:prstGeom prst="arc">
            <a:avLst>
              <a:gd name="adj1" fmla="val 11082816"/>
              <a:gd name="adj2" fmla="val 21337145"/>
            </a:avLst>
          </a:prstGeom>
          <a:ln w="19050">
            <a:solidFill>
              <a:schemeClr val="bg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08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73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9035"/>
            <a:ext cx="2239156" cy="1454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40471-BCCA-E653-B5DC-0F9CE9A80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31" y="1873178"/>
            <a:ext cx="5001997" cy="2563449"/>
          </a:xfrm>
          <a:prstGeom prst="rect">
            <a:avLst/>
          </a:prstGeom>
        </p:spPr>
      </p:pic>
      <p:sp>
        <p:nvSpPr>
          <p:cNvPr id="3" name="Google Shape;53;p16">
            <a:extLst>
              <a:ext uri="{FF2B5EF4-FFF2-40B4-BE49-F238E27FC236}">
                <a16:creationId xmlns:a16="http://schemas.microsoft.com/office/drawing/2014/main" id="{A8C5194B-9EBD-DBD6-4D5B-587C34BD5CC4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87394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73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9035"/>
            <a:ext cx="2239156" cy="1454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722ADD-FE83-048C-4BD3-6B521EF21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63" y="1770294"/>
            <a:ext cx="5005729" cy="2604171"/>
          </a:xfrm>
          <a:prstGeom prst="rect">
            <a:avLst/>
          </a:prstGeom>
        </p:spPr>
      </p:pic>
      <p:sp>
        <p:nvSpPr>
          <p:cNvPr id="3" name="Google Shape;53;p16">
            <a:extLst>
              <a:ext uri="{FF2B5EF4-FFF2-40B4-BE49-F238E27FC236}">
                <a16:creationId xmlns:a16="http://schemas.microsoft.com/office/drawing/2014/main" id="{700AF5EE-EE6D-6118-9BF6-9CEBA494020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388900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73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9035"/>
            <a:ext cx="2239156" cy="1454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8AF391-BEB4-EDBF-42D2-F12126993DE0}"/>
              </a:ext>
            </a:extLst>
          </p:cNvPr>
          <p:cNvSpPr txBox="1"/>
          <p:nvPr/>
        </p:nvSpPr>
        <p:spPr>
          <a:xfrm>
            <a:off x="870257" y="1903984"/>
            <a:ext cx="5010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ontserrat Medium"/>
                <a:ea typeface="Montserrat Medium"/>
                <a:cs typeface="Montserrat Medium"/>
                <a:sym typeface="Montserrat Medium"/>
              </a:rPr>
              <a:t>Take Advantage of Separation of Concerns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01EA39-EC11-2DC0-60D5-10280163FDE9}"/>
              </a:ext>
            </a:extLst>
          </p:cNvPr>
          <p:cNvSpPr/>
          <p:nvPr/>
        </p:nvSpPr>
        <p:spPr>
          <a:xfrm>
            <a:off x="819916" y="3479608"/>
            <a:ext cx="2252084" cy="372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 processing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4C5E6C-FA47-DCB8-0CB4-4F56FC81BE8A}"/>
              </a:ext>
            </a:extLst>
          </p:cNvPr>
          <p:cNvSpPr/>
          <p:nvPr/>
        </p:nvSpPr>
        <p:spPr>
          <a:xfrm>
            <a:off x="3445958" y="3479607"/>
            <a:ext cx="2252084" cy="372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Frontend-processing </a:t>
            </a: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DAFAA793-9527-C321-97DB-833192C302A5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85375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Why We Need A System Design </a:t>
            </a:r>
            <a:endParaRPr lang="en-US"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100;p17">
            <a:extLst>
              <a:ext uri="{FF2B5EF4-FFF2-40B4-BE49-F238E27FC236}">
                <a16:creationId xmlns:a16="http://schemas.microsoft.com/office/drawing/2014/main" id="{0E878CEF-4876-F9E5-6918-65D0F703D75F}"/>
              </a:ext>
            </a:extLst>
          </p:cNvPr>
          <p:cNvSpPr txBox="1">
            <a:spLocks/>
          </p:cNvSpPr>
          <p:nvPr/>
        </p:nvSpPr>
        <p:spPr>
          <a:xfrm>
            <a:off x="452550" y="4103370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800" dirty="0">
                <a:latin typeface="Montserrat Medium"/>
                <a:ea typeface="Montserrat Medium"/>
                <a:cs typeface="Montserrat Medium"/>
                <a:sym typeface="Montserrat Medium"/>
              </a:rPr>
              <a:t>Fun Example </a:t>
            </a:r>
            <a:r>
              <a:rPr lang="en-US" sz="1800" dirty="0">
                <a:latin typeface="Montserrat Medium"/>
                <a:ea typeface="Montserrat Medium"/>
                <a:cs typeface="Montserrat Medium"/>
                <a:sym typeface="Wingdings" panose="05000000000000000000" pitchFamily="2" charset="2"/>
              </a:rPr>
              <a:t> </a:t>
            </a:r>
            <a:endParaRPr lang="en-US"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02BC99AF-F0BB-AF90-0A7F-39D666FA17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C9FDA-2298-4087-E044-5BAC008A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5" y="1390776"/>
            <a:ext cx="5132831" cy="236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40DB8F-5CEA-29A5-1021-9D8E1E50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05" y="1651223"/>
            <a:ext cx="2006755" cy="20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161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73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9035"/>
            <a:ext cx="2239156" cy="1454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8AF391-BEB4-EDBF-42D2-F12126993DE0}"/>
              </a:ext>
            </a:extLst>
          </p:cNvPr>
          <p:cNvSpPr txBox="1"/>
          <p:nvPr/>
        </p:nvSpPr>
        <p:spPr>
          <a:xfrm>
            <a:off x="870257" y="1903984"/>
            <a:ext cx="5010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ontserrat Medium"/>
                <a:ea typeface="Montserrat Medium"/>
                <a:cs typeface="Montserrat Medium"/>
                <a:sym typeface="Montserrat Medium"/>
              </a:rPr>
              <a:t>Take Advantage of Separation of Concerns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068D2-9395-2A3C-B5B6-4E9FFD33AEC6}"/>
              </a:ext>
            </a:extLst>
          </p:cNvPr>
          <p:cNvSpPr/>
          <p:nvPr/>
        </p:nvSpPr>
        <p:spPr>
          <a:xfrm>
            <a:off x="870257" y="3125165"/>
            <a:ext cx="1739590" cy="4311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E98D2-4B35-5FD0-806D-2295DE466C1A}"/>
              </a:ext>
            </a:extLst>
          </p:cNvPr>
          <p:cNvSpPr/>
          <p:nvPr/>
        </p:nvSpPr>
        <p:spPr>
          <a:xfrm>
            <a:off x="3734847" y="3109655"/>
            <a:ext cx="1529916" cy="44669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core Interface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324F04-783A-3100-5530-4BFDFDC1BAD7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2609847" y="3333001"/>
            <a:ext cx="1125000" cy="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D2106F-9F46-4E8D-D55B-07E8D795CAA0}"/>
              </a:ext>
            </a:extLst>
          </p:cNvPr>
          <p:cNvSpPr txBox="1"/>
          <p:nvPr/>
        </p:nvSpPr>
        <p:spPr>
          <a:xfrm>
            <a:off x="2959155" y="2986665"/>
            <a:ext cx="51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DLL</a:t>
            </a:r>
          </a:p>
        </p:txBody>
      </p:sp>
      <p:sp>
        <p:nvSpPr>
          <p:cNvPr id="6" name="Google Shape;53;p16">
            <a:extLst>
              <a:ext uri="{FF2B5EF4-FFF2-40B4-BE49-F238E27FC236}">
                <a16:creationId xmlns:a16="http://schemas.microsoft.com/office/drawing/2014/main" id="{7742C22B-8356-A60E-39B9-3978A3A9FB52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373763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73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9035"/>
            <a:ext cx="2239156" cy="1454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8AF391-BEB4-EDBF-42D2-F12126993DE0}"/>
              </a:ext>
            </a:extLst>
          </p:cNvPr>
          <p:cNvSpPr txBox="1"/>
          <p:nvPr/>
        </p:nvSpPr>
        <p:spPr>
          <a:xfrm>
            <a:off x="870257" y="1903984"/>
            <a:ext cx="5010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ontserrat Medium"/>
                <a:ea typeface="Montserrat Medium"/>
                <a:cs typeface="Montserrat Medium"/>
                <a:sym typeface="Montserrat Medium"/>
              </a:rPr>
              <a:t>Take Advantage of Separation of Concerns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068D2-9395-2A3C-B5B6-4E9FFD33AEC6}"/>
              </a:ext>
            </a:extLst>
          </p:cNvPr>
          <p:cNvSpPr/>
          <p:nvPr/>
        </p:nvSpPr>
        <p:spPr>
          <a:xfrm>
            <a:off x="870257" y="3125165"/>
            <a:ext cx="1739590" cy="4311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324F04-783A-3100-5530-4BFDFDC1BAD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609847" y="3333001"/>
            <a:ext cx="1125000" cy="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D2106F-9F46-4E8D-D55B-07E8D795CAA0}"/>
              </a:ext>
            </a:extLst>
          </p:cNvPr>
          <p:cNvSpPr txBox="1"/>
          <p:nvPr/>
        </p:nvSpPr>
        <p:spPr>
          <a:xfrm>
            <a:off x="2674441" y="3012981"/>
            <a:ext cx="99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Sync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GRPC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8B4E2F-6A80-C529-BC40-6373F7F909DD}"/>
              </a:ext>
            </a:extLst>
          </p:cNvPr>
          <p:cNvSpPr/>
          <p:nvPr/>
        </p:nvSpPr>
        <p:spPr>
          <a:xfrm>
            <a:off x="3839683" y="3867858"/>
            <a:ext cx="1529916" cy="44669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core Interface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B6AD03-E2E1-3614-1F6C-8FD5C4E94FB8}"/>
              </a:ext>
            </a:extLst>
          </p:cNvPr>
          <p:cNvSpPr/>
          <p:nvPr/>
        </p:nvSpPr>
        <p:spPr>
          <a:xfrm>
            <a:off x="3734846" y="3125164"/>
            <a:ext cx="1739590" cy="4311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UI-GRPC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DA7A54-7886-43E6-FCE6-913CD1B2BCEE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flipV="1">
            <a:off x="4604641" y="3556345"/>
            <a:ext cx="0" cy="31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53;p16">
            <a:extLst>
              <a:ext uri="{FF2B5EF4-FFF2-40B4-BE49-F238E27FC236}">
                <a16:creationId xmlns:a16="http://schemas.microsoft.com/office/drawing/2014/main" id="{4E6ED44D-9984-FC0D-18A0-9A6C44BFF3C4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16776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73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9035"/>
            <a:ext cx="2239156" cy="1454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8AF391-BEB4-EDBF-42D2-F12126993DE0}"/>
              </a:ext>
            </a:extLst>
          </p:cNvPr>
          <p:cNvSpPr txBox="1"/>
          <p:nvPr/>
        </p:nvSpPr>
        <p:spPr>
          <a:xfrm>
            <a:off x="870258" y="2457503"/>
            <a:ext cx="501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Montserrat Medium" panose="00000600000000000000" pitchFamily="2" charset="0"/>
              </a:rPr>
              <a:t>Event Driven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56F60-81D9-E591-5985-FD97841CD22B}"/>
              </a:ext>
            </a:extLst>
          </p:cNvPr>
          <p:cNvSpPr txBox="1"/>
          <p:nvPr/>
        </p:nvSpPr>
        <p:spPr>
          <a:xfrm>
            <a:off x="1875565" y="3132354"/>
            <a:ext cx="30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Montserrat Medium" panose="00000600000000000000" pitchFamily="2" charset="0"/>
              </a:rPr>
              <a:t>EX: Telecoms &amp; Banks</a:t>
            </a:r>
          </a:p>
        </p:txBody>
      </p:sp>
      <p:sp>
        <p:nvSpPr>
          <p:cNvPr id="4" name="Google Shape;53;p16">
            <a:extLst>
              <a:ext uri="{FF2B5EF4-FFF2-40B4-BE49-F238E27FC236}">
                <a16:creationId xmlns:a16="http://schemas.microsoft.com/office/drawing/2014/main" id="{6154230C-6856-7773-18F6-CDF4C15CE5B0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519330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1843670"/>
            <a:ext cx="795452" cy="79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worker queue pattern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9035"/>
            <a:ext cx="2239156" cy="1454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E143C-E20C-7375-823E-AA26093FF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90" y="2491495"/>
            <a:ext cx="861896" cy="861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755DB-EDBF-2F6C-BA4E-AFB525BA1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260" y="2919509"/>
            <a:ext cx="861896" cy="861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80C712-7D00-DDE8-9DBD-12F894A39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29" y="2914884"/>
            <a:ext cx="861896" cy="861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5C316-D432-55DB-3E7F-268BE987A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31" y="3180207"/>
            <a:ext cx="861896" cy="861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28DB50-0154-0103-BFC0-ACEF6FC1AA04}"/>
              </a:ext>
            </a:extLst>
          </p:cNvPr>
          <p:cNvSpPr txBox="1"/>
          <p:nvPr/>
        </p:nvSpPr>
        <p:spPr>
          <a:xfrm>
            <a:off x="974336" y="1449148"/>
            <a:ext cx="5010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Montserrat Medium" panose="00000600000000000000" pitchFamily="2" charset="0"/>
              </a:rPr>
              <a:t>Event Driven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0B0CD4-C2C2-D063-BD91-6893E2C00497}"/>
              </a:ext>
            </a:extLst>
          </p:cNvPr>
          <p:cNvSpPr/>
          <p:nvPr/>
        </p:nvSpPr>
        <p:spPr>
          <a:xfrm>
            <a:off x="3166945" y="2906750"/>
            <a:ext cx="2653725" cy="5410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D1BED7-42B2-157F-6234-A2FEAAAF1F3A}"/>
              </a:ext>
            </a:extLst>
          </p:cNvPr>
          <p:cNvCxnSpPr/>
          <p:nvPr/>
        </p:nvCxnSpPr>
        <p:spPr>
          <a:xfrm>
            <a:off x="3806283" y="2904448"/>
            <a:ext cx="0" cy="54338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AC1BA9-4F23-3395-6AC0-FAD6EC6BD853}"/>
              </a:ext>
            </a:extLst>
          </p:cNvPr>
          <p:cNvCxnSpPr/>
          <p:nvPr/>
        </p:nvCxnSpPr>
        <p:spPr>
          <a:xfrm>
            <a:off x="4501376" y="2910818"/>
            <a:ext cx="0" cy="54338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BD1556-A24D-B254-67E1-CBAEF2863929}"/>
              </a:ext>
            </a:extLst>
          </p:cNvPr>
          <p:cNvCxnSpPr/>
          <p:nvPr/>
        </p:nvCxnSpPr>
        <p:spPr>
          <a:xfrm>
            <a:off x="5159298" y="2904448"/>
            <a:ext cx="0" cy="54338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1DEB4EF-6026-95E3-226E-3162E5169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2815703"/>
            <a:ext cx="795452" cy="7954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838F39-427D-4E61-9F5C-39D2A6327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3866759"/>
            <a:ext cx="795452" cy="79545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5D0B0B-FD40-FEFE-5404-ED21DC89F42C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2239156" y="3177293"/>
            <a:ext cx="927789" cy="173164"/>
          </a:xfrm>
          <a:prstGeom prst="straightConnector1">
            <a:avLst/>
          </a:prstGeom>
          <a:ln w="12700">
            <a:solidFill>
              <a:schemeClr val="bg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DA5F78-2D9E-E5FA-3744-88D99D554784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5820670" y="2241396"/>
            <a:ext cx="1189731" cy="935897"/>
          </a:xfrm>
          <a:prstGeom prst="straightConnector1">
            <a:avLst/>
          </a:prstGeom>
          <a:ln w="12700">
            <a:solidFill>
              <a:schemeClr val="bg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91767E-EDCB-0D01-33B8-F9B9B9EC70B5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5820670" y="3177293"/>
            <a:ext cx="1189731" cy="36136"/>
          </a:xfrm>
          <a:prstGeom prst="straightConnector1">
            <a:avLst/>
          </a:prstGeom>
          <a:ln w="12700">
            <a:solidFill>
              <a:schemeClr val="bg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77FE76-A281-FF94-F8C2-6C8D63161699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5820670" y="3177293"/>
            <a:ext cx="1189731" cy="1087192"/>
          </a:xfrm>
          <a:prstGeom prst="straightConnector1">
            <a:avLst/>
          </a:prstGeom>
          <a:ln w="12700">
            <a:solidFill>
              <a:schemeClr val="bg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E762DD-A79B-A004-5CC9-E94F32E87F4C}"/>
              </a:ext>
            </a:extLst>
          </p:cNvPr>
          <p:cNvSpPr txBox="1"/>
          <p:nvPr/>
        </p:nvSpPr>
        <p:spPr>
          <a:xfrm>
            <a:off x="5641051" y="2076501"/>
            <a:ext cx="861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Async !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AB66AE-1BCE-C678-FBB2-B161B720ECC1}"/>
              </a:ext>
            </a:extLst>
          </p:cNvPr>
          <p:cNvSpPr/>
          <p:nvPr/>
        </p:nvSpPr>
        <p:spPr>
          <a:xfrm>
            <a:off x="7969405" y="1852997"/>
            <a:ext cx="504990" cy="2684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928220-69B1-4735-B901-B1F0769C8D2B}"/>
              </a:ext>
            </a:extLst>
          </p:cNvPr>
          <p:cNvSpPr txBox="1"/>
          <p:nvPr/>
        </p:nvSpPr>
        <p:spPr>
          <a:xfrm rot="16200000">
            <a:off x="7311363" y="3041472"/>
            <a:ext cx="185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 the traffic </a:t>
            </a:r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A92A4D90-8DA2-258C-1720-5517A013357C}"/>
              </a:ext>
            </a:extLst>
          </p:cNvPr>
          <p:cNvSpPr/>
          <p:nvPr/>
        </p:nvSpPr>
        <p:spPr>
          <a:xfrm>
            <a:off x="8542102" y="2919509"/>
            <a:ext cx="504989" cy="706707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3" name="Google Shape;53;p16">
            <a:extLst>
              <a:ext uri="{FF2B5EF4-FFF2-40B4-BE49-F238E27FC236}">
                <a16:creationId xmlns:a16="http://schemas.microsoft.com/office/drawing/2014/main" id="{CD0BAD3C-D32B-F9A6-AB54-3BC9F12D1E4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572848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E7771B-07B7-71D3-6140-539B4D9A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47" y="1741283"/>
            <a:ext cx="4994562" cy="2607150"/>
          </a:xfrm>
          <a:prstGeom prst="rect">
            <a:avLst/>
          </a:prstGeom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873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9035"/>
            <a:ext cx="2239156" cy="1454957"/>
          </a:xfrm>
          <a:prstGeom prst="rect">
            <a:avLst/>
          </a:prstGeom>
        </p:spPr>
      </p:pic>
      <p:sp>
        <p:nvSpPr>
          <p:cNvPr id="3" name="Google Shape;53;p16">
            <a:extLst>
              <a:ext uri="{FF2B5EF4-FFF2-40B4-BE49-F238E27FC236}">
                <a16:creationId xmlns:a16="http://schemas.microsoft.com/office/drawing/2014/main" id="{873DC8D8-F1CD-3F0B-76D3-07358C6CF284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420437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15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9035"/>
            <a:ext cx="2239156" cy="1454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990A4A-7248-92D6-ECBF-3495EB780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82" y="2721897"/>
            <a:ext cx="861896" cy="861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0D9293-8767-A32D-9E90-7C49ED4D57E5}"/>
              </a:ext>
            </a:extLst>
          </p:cNvPr>
          <p:cNvSpPr/>
          <p:nvPr/>
        </p:nvSpPr>
        <p:spPr>
          <a:xfrm>
            <a:off x="2661204" y="2136071"/>
            <a:ext cx="1680118" cy="5616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UI</a:t>
            </a:r>
            <a:br>
              <a:rPr lang="en-US" sz="1000" dirty="0"/>
            </a:br>
            <a:r>
              <a:rPr lang="en-US" sz="1000" dirty="0"/>
              <a:t>controller </a:t>
            </a:r>
            <a:br>
              <a:rPr lang="en-US" sz="1000" dirty="0"/>
            </a:br>
            <a:r>
              <a:rPr lang="en-US" sz="1000" dirty="0"/>
              <a:t>based on http requests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5EEE19-2B06-976F-E1A9-E914473A3B6C}"/>
              </a:ext>
            </a:extLst>
          </p:cNvPr>
          <p:cNvSpPr/>
          <p:nvPr/>
        </p:nvSpPr>
        <p:spPr>
          <a:xfrm>
            <a:off x="4763371" y="2136072"/>
            <a:ext cx="1403863" cy="561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Interface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386173-FC09-41B7-9417-E9BED63DA310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341322" y="2416872"/>
            <a:ext cx="422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3C9E7A-19CC-F61B-3C4B-A64D7942615D}"/>
              </a:ext>
            </a:extLst>
          </p:cNvPr>
          <p:cNvCxnSpPr>
            <a:stCxn id="6" idx="2"/>
          </p:cNvCxnSpPr>
          <p:nvPr/>
        </p:nvCxnSpPr>
        <p:spPr>
          <a:xfrm flipH="1">
            <a:off x="5465302" y="2697672"/>
            <a:ext cx="1" cy="30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1A9B1-8174-BDEA-62E0-58BE529E650C}"/>
              </a:ext>
            </a:extLst>
          </p:cNvPr>
          <p:cNvSpPr/>
          <p:nvPr/>
        </p:nvSpPr>
        <p:spPr>
          <a:xfrm>
            <a:off x="5257150" y="3117053"/>
            <a:ext cx="416303" cy="8219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.</a:t>
            </a:r>
          </a:p>
          <a:p>
            <a:pPr algn="ctr"/>
            <a:r>
              <a:rPr lang="en-US" sz="1600" b="1" dirty="0"/>
              <a:t>.</a:t>
            </a:r>
          </a:p>
          <a:p>
            <a:pPr algn="ctr"/>
            <a:r>
              <a:rPr lang="en-US" sz="1600" b="1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0F6E93-7CC9-ABBE-1AC9-4F3672D1720C}"/>
              </a:ext>
            </a:extLst>
          </p:cNvPr>
          <p:cNvSpPr/>
          <p:nvPr/>
        </p:nvSpPr>
        <p:spPr>
          <a:xfrm>
            <a:off x="2663768" y="3152845"/>
            <a:ext cx="1680118" cy="5616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UI based on AMQP</a:t>
            </a:r>
            <a:endParaRPr lang="en-US" sz="1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081F32-FE67-1A0E-1D1C-2429C6266E0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119578" y="2416872"/>
            <a:ext cx="1541626" cy="735973"/>
          </a:xfrm>
          <a:prstGeom prst="straightConnector1">
            <a:avLst/>
          </a:prstGeom>
          <a:ln w="12700">
            <a:solidFill>
              <a:schemeClr val="bg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53;p16">
            <a:extLst>
              <a:ext uri="{FF2B5EF4-FFF2-40B4-BE49-F238E27FC236}">
                <a16:creationId xmlns:a16="http://schemas.microsoft.com/office/drawing/2014/main" id="{39947A1A-B7C1-7034-C17D-F25DCED942D2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47205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Software Architecture to Software Desing</a:t>
            </a:r>
          </a:p>
        </p:txBody>
      </p:sp>
      <p:sp>
        <p:nvSpPr>
          <p:cNvPr id="2" name="Google Shape;53;p16">
            <a:extLst>
              <a:ext uri="{FF2B5EF4-FFF2-40B4-BE49-F238E27FC236}">
                <a16:creationId xmlns:a16="http://schemas.microsoft.com/office/drawing/2014/main" id="{0496354D-1790-627B-F210-6C336CF2C6B3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Dev-Summit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FD13F-98F8-2C38-B23B-AEEFA05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15" y="1903984"/>
            <a:ext cx="2006755" cy="200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669D9-664E-803C-8B77-C77F555D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56" y="1089358"/>
            <a:ext cx="698344" cy="698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94BC-CB88-656D-B8DF-C0C694123E02}"/>
              </a:ext>
            </a:extLst>
          </p:cNvPr>
          <p:cNvSpPr txBox="1"/>
          <p:nvPr/>
        </p:nvSpPr>
        <p:spPr>
          <a:xfrm>
            <a:off x="6162908" y="1284641"/>
            <a:ext cx="237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Medium" panose="00000600000000000000" pitchFamily="2" charset="0"/>
              </a:rPr>
              <a:t>Server-Side Application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A4F9D-406A-E29B-DD85-4A741E0F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9035"/>
            <a:ext cx="2239156" cy="1454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990A4A-7248-92D6-ECBF-3495EB780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82" y="2721897"/>
            <a:ext cx="861896" cy="861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0D9293-8767-A32D-9E90-7C49ED4D57E5}"/>
              </a:ext>
            </a:extLst>
          </p:cNvPr>
          <p:cNvSpPr/>
          <p:nvPr/>
        </p:nvSpPr>
        <p:spPr>
          <a:xfrm>
            <a:off x="2661204" y="2136071"/>
            <a:ext cx="1680118" cy="5616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UI</a:t>
            </a:r>
            <a:br>
              <a:rPr lang="en-US" sz="1000" dirty="0"/>
            </a:br>
            <a:r>
              <a:rPr lang="en-US" sz="1000" dirty="0"/>
              <a:t>controller </a:t>
            </a:r>
            <a:br>
              <a:rPr lang="en-US" sz="1000" dirty="0"/>
            </a:br>
            <a:r>
              <a:rPr lang="en-US" sz="1000" dirty="0"/>
              <a:t>based on http requests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5EEE19-2B06-976F-E1A9-E914473A3B6C}"/>
              </a:ext>
            </a:extLst>
          </p:cNvPr>
          <p:cNvSpPr/>
          <p:nvPr/>
        </p:nvSpPr>
        <p:spPr>
          <a:xfrm>
            <a:off x="4763371" y="2136072"/>
            <a:ext cx="1403863" cy="561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Interface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3C9E7A-19CC-F61B-3C4B-A64D7942615D}"/>
              </a:ext>
            </a:extLst>
          </p:cNvPr>
          <p:cNvCxnSpPr>
            <a:stCxn id="6" idx="2"/>
          </p:cNvCxnSpPr>
          <p:nvPr/>
        </p:nvCxnSpPr>
        <p:spPr>
          <a:xfrm flipH="1">
            <a:off x="5465302" y="2697672"/>
            <a:ext cx="1" cy="30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1A9B1-8174-BDEA-62E0-58BE529E650C}"/>
              </a:ext>
            </a:extLst>
          </p:cNvPr>
          <p:cNvSpPr/>
          <p:nvPr/>
        </p:nvSpPr>
        <p:spPr>
          <a:xfrm>
            <a:off x="5257150" y="3117053"/>
            <a:ext cx="416303" cy="8219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.</a:t>
            </a:r>
          </a:p>
          <a:p>
            <a:pPr algn="ctr"/>
            <a:r>
              <a:rPr lang="en-US" sz="1600" b="1" dirty="0"/>
              <a:t>.</a:t>
            </a:r>
          </a:p>
          <a:p>
            <a:pPr algn="ctr"/>
            <a:r>
              <a:rPr lang="en-US" sz="1600" b="1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0F6E93-7CC9-ABBE-1AC9-4F3672D1720C}"/>
              </a:ext>
            </a:extLst>
          </p:cNvPr>
          <p:cNvSpPr/>
          <p:nvPr/>
        </p:nvSpPr>
        <p:spPr>
          <a:xfrm>
            <a:off x="2663768" y="3152845"/>
            <a:ext cx="1680118" cy="5616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UI based on AMQP</a:t>
            </a:r>
            <a:endParaRPr lang="en-US" sz="1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081F32-FE67-1A0E-1D1C-2429C6266E0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119578" y="2416872"/>
            <a:ext cx="1541626" cy="735973"/>
          </a:xfrm>
          <a:prstGeom prst="straightConnector1">
            <a:avLst/>
          </a:prstGeom>
          <a:ln w="12700">
            <a:solidFill>
              <a:schemeClr val="bg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5481B9-18A1-61A0-CB0D-181A259443B0}"/>
              </a:ext>
            </a:extLst>
          </p:cNvPr>
          <p:cNvCxnSpPr>
            <a:stCxn id="4" idx="2"/>
            <a:endCxn id="17" idx="0"/>
          </p:cNvCxnSpPr>
          <p:nvPr/>
        </p:nvCxnSpPr>
        <p:spPr>
          <a:xfrm>
            <a:off x="3501263" y="2697672"/>
            <a:ext cx="2564" cy="455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962F97-A09B-6387-7A72-0586926D0C2E}"/>
              </a:ext>
            </a:extLst>
          </p:cNvPr>
          <p:cNvCxnSpPr>
            <a:stCxn id="17" idx="3"/>
            <a:endCxn id="6" idx="1"/>
          </p:cNvCxnSpPr>
          <p:nvPr/>
        </p:nvCxnSpPr>
        <p:spPr>
          <a:xfrm flipV="1">
            <a:off x="4343886" y="2416872"/>
            <a:ext cx="419485" cy="101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09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9;p19">
            <a:extLst>
              <a:ext uri="{FF2B5EF4-FFF2-40B4-BE49-F238E27FC236}">
                <a16:creationId xmlns:a16="http://schemas.microsoft.com/office/drawing/2014/main" id="{34377375-DF91-B8F3-D6FC-03E5768C310E}"/>
              </a:ext>
            </a:extLst>
          </p:cNvPr>
          <p:cNvSpPr/>
          <p:nvPr/>
        </p:nvSpPr>
        <p:spPr>
          <a:xfrm flipH="1">
            <a:off x="1542792" y="543771"/>
            <a:ext cx="3058416" cy="273161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Google Shape;229;p19">
            <a:extLst>
              <a:ext uri="{FF2B5EF4-FFF2-40B4-BE49-F238E27FC236}">
                <a16:creationId xmlns:a16="http://schemas.microsoft.com/office/drawing/2014/main" id="{D038AFB9-8098-41C9-9022-A750B2517D01}"/>
              </a:ext>
            </a:extLst>
          </p:cNvPr>
          <p:cNvSpPr/>
          <p:nvPr/>
        </p:nvSpPr>
        <p:spPr>
          <a:xfrm flipH="1">
            <a:off x="4379232" y="1909579"/>
            <a:ext cx="3058416" cy="273161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Google Shape;225;p19">
            <a:extLst>
              <a:ext uri="{FF2B5EF4-FFF2-40B4-BE49-F238E27FC236}">
                <a16:creationId xmlns:a16="http://schemas.microsoft.com/office/drawing/2014/main" id="{E5CF02F5-0BF4-8409-3F88-F035AC32F2F0}"/>
              </a:ext>
            </a:extLst>
          </p:cNvPr>
          <p:cNvSpPr/>
          <p:nvPr/>
        </p:nvSpPr>
        <p:spPr>
          <a:xfrm flipH="1">
            <a:off x="3020440" y="1113375"/>
            <a:ext cx="3226418" cy="291674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</a:t>
            </a:r>
            <a:br>
              <a:rPr lang="en-US" sz="2800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2800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</a:t>
            </a:r>
            <a:endParaRPr sz="2800" b="1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70FC7-33F7-CBA7-3409-BFDB03EFEDBD}"/>
              </a:ext>
            </a:extLst>
          </p:cNvPr>
          <p:cNvSpPr txBox="1"/>
          <p:nvPr/>
        </p:nvSpPr>
        <p:spPr>
          <a:xfrm>
            <a:off x="3689512" y="3622520"/>
            <a:ext cx="1888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Medium" panose="00000600000000000000" pitchFamily="2" charset="0"/>
              </a:rPr>
              <a:t>Any Questions ?</a:t>
            </a:r>
          </a:p>
        </p:txBody>
      </p:sp>
      <p:sp>
        <p:nvSpPr>
          <p:cNvPr id="3" name="Google Shape;53;p16">
            <a:extLst>
              <a:ext uri="{FF2B5EF4-FFF2-40B4-BE49-F238E27FC236}">
                <a16:creationId xmlns:a16="http://schemas.microsoft.com/office/drawing/2014/main" id="{A726B202-EB8F-D1A6-A2AE-AABB00F223EC}"/>
              </a:ext>
            </a:extLst>
          </p:cNvPr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Ahmed Arebie </a:t>
            </a:r>
            <a:r>
              <a:rPr lang="en-US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Tripoli Dev-Club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08017941"/>
      </p:ext>
    </p:extLst>
  </p:cSld>
  <p:clrMapOvr>
    <a:masterClrMapping/>
  </p:clrMapOvr>
</p:sld>
</file>

<file path=ppt/theme/theme1.xml><?xml version="1.0" encoding="utf-8"?>
<a:theme xmlns:a="http://schemas.openxmlformats.org/drawingml/2006/main" name="Infographics Template Base by Slidesgo">
  <a:themeElements>
    <a:clrScheme name="Simple Light">
      <a:dk1>
        <a:srgbClr val="000000"/>
      </a:dk1>
      <a:lt1>
        <a:srgbClr val="FFFFFF"/>
      </a:lt1>
      <a:dk2>
        <a:srgbClr val="363F4D"/>
      </a:dk2>
      <a:lt2>
        <a:srgbClr val="4C5A74"/>
      </a:lt2>
      <a:accent1>
        <a:srgbClr val="A1C6DB"/>
      </a:accent1>
      <a:accent2>
        <a:srgbClr val="80A2D7"/>
      </a:accent2>
      <a:accent3>
        <a:srgbClr val="38547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6171</TotalTime>
  <Words>2890</Words>
  <Application>Microsoft Office PowerPoint</Application>
  <PresentationFormat>On-screen Show (16:9)</PresentationFormat>
  <Paragraphs>587</Paragraphs>
  <Slides>97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-apple-system</vt:lpstr>
      <vt:lpstr>Fira Sans Extra Condensed</vt:lpstr>
      <vt:lpstr>Wingdings</vt:lpstr>
      <vt:lpstr>Montserrat Medium</vt:lpstr>
      <vt:lpstr>Montserrat</vt:lpstr>
      <vt:lpstr>Arial</vt:lpstr>
      <vt:lpstr>IBM Plex Mono</vt:lpstr>
      <vt:lpstr>Infographics Template Base by Slidesgo</vt:lpstr>
      <vt:lpstr>   Introduction          to     System       Design</vt:lpstr>
      <vt:lpstr>Why We Need A System Design </vt:lpstr>
      <vt:lpstr>Why We Need A System Design </vt:lpstr>
      <vt:lpstr>Why We Need A System Design </vt:lpstr>
      <vt:lpstr>Why We Need A System Design </vt:lpstr>
      <vt:lpstr>Why We Need A System Design </vt:lpstr>
      <vt:lpstr>Why We Need A System Design </vt:lpstr>
      <vt:lpstr>Why We Need A System Design </vt:lpstr>
      <vt:lpstr>Why We Need A System Design </vt:lpstr>
      <vt:lpstr>Why We Need A System Design </vt:lpstr>
      <vt:lpstr>Why We Need A System Design </vt:lpstr>
      <vt:lpstr>Why We Need A System Design </vt:lpstr>
      <vt:lpstr>Why We Need A System Design </vt:lpstr>
      <vt:lpstr>Why We Need A System Design </vt:lpstr>
      <vt:lpstr>Why We Need A System Design </vt:lpstr>
      <vt:lpstr>This is Why We Need A System Design </vt:lpstr>
      <vt:lpstr>This is Why We Need A System Design 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Requirements with DDD</vt:lpstr>
      <vt:lpstr>Working With Requirements</vt:lpstr>
      <vt:lpstr>Working With Requirements</vt:lpstr>
      <vt:lpstr>Working With Requirements</vt:lpstr>
      <vt:lpstr>Working With Requirements</vt:lpstr>
      <vt:lpstr>PowerPoint Presentation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Working With Requirements</vt:lpstr>
      <vt:lpstr>Meet the *-ilities </vt:lpstr>
      <vt:lpstr>Meet the *-ilities </vt:lpstr>
      <vt:lpstr>Meet the *-ilities </vt:lpstr>
      <vt:lpstr>Meet the *-ilities </vt:lpstr>
      <vt:lpstr>Meet the *-ilities </vt:lpstr>
      <vt:lpstr>Meet the *-ilities </vt:lpstr>
      <vt:lpstr>Meet the *-ilities </vt:lpstr>
      <vt:lpstr>Meet the *-ilities </vt:lpstr>
      <vt:lpstr>Meet the *-ilities </vt:lpstr>
      <vt:lpstr>Meet the *-ilities </vt:lpstr>
      <vt:lpstr>Meet the *-ilities </vt:lpstr>
      <vt:lpstr>Meet the *-ilities </vt:lpstr>
      <vt:lpstr>Meet the *-ilities </vt:lpstr>
      <vt:lpstr>Meet the *-ilities </vt:lpstr>
      <vt:lpstr>Understanding Software Architecture: From Monoliths / Microservices</vt:lpstr>
      <vt:lpstr>Sync and Async process Communication</vt:lpstr>
      <vt:lpstr>Component architecture and system architecture </vt:lpstr>
      <vt:lpstr>Core Principles of Software Architecture</vt:lpstr>
      <vt:lpstr>Core Principles of Software Architecture</vt:lpstr>
      <vt:lpstr>Core Principles of Software Architecture</vt:lpstr>
      <vt:lpstr>Core Principles of Software Architecture</vt:lpstr>
      <vt:lpstr>Core Principles of Software Architecture</vt:lpstr>
      <vt:lpstr>From All-In-One to Clean Architecture</vt:lpstr>
      <vt:lpstr>From All-In-One to Clean Architecture</vt:lpstr>
      <vt:lpstr>From All-In-One to Clean Architecture</vt:lpstr>
      <vt:lpstr>From All-In-One to Clean Architecture</vt:lpstr>
      <vt:lpstr>From All-In-One to Clean Architecture</vt:lpstr>
      <vt:lpstr>From All-In-One to Clean Architecture</vt:lpstr>
      <vt:lpstr>From All-In-One to Clean Architecture</vt:lpstr>
      <vt:lpstr>From All-In-One to Clean Architecture</vt:lpstr>
      <vt:lpstr>From All-In-One to Clean Architecture</vt:lpstr>
      <vt:lpstr>From All-In-One to Clean Architecture</vt:lpstr>
      <vt:lpstr>From Software Architecture to Software Desing</vt:lpstr>
      <vt:lpstr>From Software Architecture to Software Desing</vt:lpstr>
      <vt:lpstr>From Software Architecture to Software Desing</vt:lpstr>
      <vt:lpstr>From Software Architecture to Software Desing</vt:lpstr>
      <vt:lpstr>From Software Architecture to Software Desing</vt:lpstr>
      <vt:lpstr>From Software Architecture to Software Desing</vt:lpstr>
      <vt:lpstr>From Software Architecture to Software Desing</vt:lpstr>
      <vt:lpstr>From Software Architecture to Software Desing</vt:lpstr>
      <vt:lpstr>From Software Architecture to Software Desing</vt:lpstr>
      <vt:lpstr>From Software Architecture to Software Desing</vt:lpstr>
      <vt:lpstr>From Software Architecture to Software Desing</vt:lpstr>
      <vt:lpstr>From Software Architecture to Software Desing</vt:lpstr>
      <vt:lpstr>From Software Architecture to Software Desing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Architecture</dc:title>
  <dc:creator>Ahmed El-Mejai</dc:creator>
  <cp:lastModifiedBy>Ahamed Alsed Arebi Almagi</cp:lastModifiedBy>
  <cp:revision>30</cp:revision>
  <dcterms:modified xsi:type="dcterms:W3CDTF">2024-09-07T15:23:09Z</dcterms:modified>
</cp:coreProperties>
</file>